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notesMasterIdLst>
    <p:notesMasterId r:id="rId30"/>
  </p:notesMasterIdLst>
  <p:sldIdLst>
    <p:sldId id="292" r:id="rId2"/>
    <p:sldId id="295" r:id="rId3"/>
    <p:sldId id="297" r:id="rId4"/>
    <p:sldId id="296" r:id="rId5"/>
    <p:sldId id="298" r:id="rId6"/>
    <p:sldId id="300" r:id="rId7"/>
    <p:sldId id="299" r:id="rId8"/>
    <p:sldId id="301" r:id="rId9"/>
    <p:sldId id="329" r:id="rId10"/>
    <p:sldId id="303" r:id="rId11"/>
    <p:sldId id="304" r:id="rId12"/>
    <p:sldId id="306" r:id="rId13"/>
    <p:sldId id="307" r:id="rId14"/>
    <p:sldId id="308" r:id="rId15"/>
    <p:sldId id="330" r:id="rId16"/>
    <p:sldId id="319" r:id="rId17"/>
    <p:sldId id="320" r:id="rId18"/>
    <p:sldId id="321" r:id="rId19"/>
    <p:sldId id="331" r:id="rId20"/>
    <p:sldId id="322" r:id="rId21"/>
    <p:sldId id="323" r:id="rId22"/>
    <p:sldId id="309" r:id="rId23"/>
    <p:sldId id="310" r:id="rId24"/>
    <p:sldId id="311" r:id="rId25"/>
    <p:sldId id="316" r:id="rId26"/>
    <p:sldId id="312" r:id="rId27"/>
    <p:sldId id="313" r:id="rId28"/>
    <p:sldId id="288" r:id="rId29"/>
  </p:sldIdLst>
  <p:sldSz cx="12192000" cy="6858000"/>
  <p:notesSz cx="6858000" cy="9239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45" autoAdjust="0"/>
    <p:restoredTop sz="65867" autoAdjust="0"/>
  </p:normalViewPr>
  <p:slideViewPr>
    <p:cSldViewPr snapToGrid="0">
      <p:cViewPr varScale="1">
        <p:scale>
          <a:sx n="72" d="100"/>
          <a:sy n="72" d="100"/>
        </p:scale>
        <p:origin x="696" y="7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5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3567"/>
          </a:xfrm>
          <a:prstGeom prst="rect">
            <a:avLst/>
          </a:prstGeom>
        </p:spPr>
        <p:txBody>
          <a:bodyPr vert="horz" lIns="91440" tIns="45720" rIns="91440" bIns="45720" rtlCol="0"/>
          <a:lstStyle>
            <a:lvl1pPr algn="r">
              <a:defRPr sz="1200"/>
            </a:lvl1pPr>
          </a:lstStyle>
          <a:p>
            <a:fld id="{56F17A34-D521-4568-B950-DCDD1F8C77B0}" type="datetimeFigureOut">
              <a:rPr lang="en-US" smtClean="0"/>
              <a:t>1/22/2018</a:t>
            </a:fld>
            <a:endParaRPr lang="en-US"/>
          </a:p>
        </p:txBody>
      </p:sp>
      <p:sp>
        <p:nvSpPr>
          <p:cNvPr id="4" name="Slide Image Placeholder 3"/>
          <p:cNvSpPr>
            <a:spLocks noGrp="1" noRot="1" noChangeAspect="1"/>
          </p:cNvSpPr>
          <p:nvPr>
            <p:ph type="sldImg" idx="2"/>
          </p:nvPr>
        </p:nvSpPr>
        <p:spPr>
          <a:xfrm>
            <a:off x="657225" y="1154113"/>
            <a:ext cx="5543550" cy="31194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46389"/>
            <a:ext cx="5486400" cy="363795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5684"/>
            <a:ext cx="2971800" cy="46356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75684"/>
            <a:ext cx="2971800" cy="463566"/>
          </a:xfrm>
          <a:prstGeom prst="rect">
            <a:avLst/>
          </a:prstGeom>
        </p:spPr>
        <p:txBody>
          <a:bodyPr vert="horz" lIns="91440" tIns="45720" rIns="91440" bIns="45720" rtlCol="0" anchor="b"/>
          <a:lstStyle>
            <a:lvl1pPr algn="r">
              <a:defRPr sz="1200"/>
            </a:lvl1pPr>
          </a:lstStyle>
          <a:p>
            <a:fld id="{1A25C4A2-E5CE-4171-99E4-E562E73BE6C1}" type="slidenum">
              <a:rPr lang="en-US" smtClean="0"/>
              <a:t>‹#›</a:t>
            </a:fld>
            <a:endParaRPr lang="en-US"/>
          </a:p>
        </p:txBody>
      </p:sp>
    </p:spTree>
    <p:extLst>
      <p:ext uri="{BB962C8B-B14F-4D97-AF65-F5344CB8AC3E}">
        <p14:creationId xmlns:p14="http://schemas.microsoft.com/office/powerpoint/2010/main" val="634300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Tell students: Bacteria is the larger of the two domains of prokaryotes. Bacteria include a wide range of organisms with lifestyles so different that biologists do not agree about exactly how many phyla are needed to classify this group. They live almost anywhere: in fresh water, in salt water, on land, and on and within the bodies of humans and other eukaryotes.</a:t>
            </a:r>
          </a:p>
          <a:p>
            <a:endParaRPr lang="en-US" altLang="en-US" dirty="0"/>
          </a:p>
          <a:p>
            <a:r>
              <a:rPr lang="en-US" altLang="en-US" dirty="0"/>
              <a:t>Explain to students that the illustration is of </a:t>
            </a:r>
            <a:r>
              <a:rPr lang="en-US" altLang="en-US" i="1" dirty="0"/>
              <a:t>Escherichia coli, </a:t>
            </a:r>
            <a:r>
              <a:rPr lang="en-US" altLang="en-US" dirty="0"/>
              <a:t>a typical bacterium that lives in human intestines. </a:t>
            </a:r>
            <a:r>
              <a:rPr lang="en-US" altLang="en-US" i="1" dirty="0"/>
              <a:t>E. coli </a:t>
            </a:r>
            <a:r>
              <a:rPr lang="en-US" altLang="en-US" dirty="0"/>
              <a:t>has the basic structure typical of most prokaryotes.</a:t>
            </a:r>
          </a:p>
          <a:p>
            <a:endParaRPr lang="en-US" altLang="en-US" dirty="0"/>
          </a:p>
          <a:p>
            <a:r>
              <a:rPr lang="en-US" altLang="en-US" dirty="0"/>
              <a:t>Tell students: Bacteria are usually surrounded by a cell wall that protects the cell from injury and determines its shape. The cell walls of bacteria contain peptidoglycan—a polymer of sugars and amino acids that surrounds the cell membrane. </a:t>
            </a:r>
          </a:p>
          <a:p>
            <a:r>
              <a:rPr lang="en-US" altLang="en-US" dirty="0"/>
              <a:t>Click to highlight the cell wall label. </a:t>
            </a:r>
          </a:p>
          <a:p>
            <a:endParaRPr lang="en-US" altLang="en-US" dirty="0"/>
          </a:p>
          <a:p>
            <a:r>
              <a:rPr lang="en-US" altLang="en-US" dirty="0"/>
              <a:t>Explain that some bacteria, such as </a:t>
            </a:r>
            <a:r>
              <a:rPr lang="en-US" altLang="en-US" i="1" dirty="0"/>
              <a:t>E. coli, </a:t>
            </a:r>
            <a:r>
              <a:rPr lang="en-US" altLang="en-US" dirty="0"/>
              <a:t>have a second membrane outside the peptidoglycan wall that makes the cell especially resistant to damage. </a:t>
            </a:r>
          </a:p>
          <a:p>
            <a:r>
              <a:rPr lang="en-US" altLang="en-US" dirty="0"/>
              <a:t>Click to highlight the outer membrane label. </a:t>
            </a:r>
          </a:p>
          <a:p>
            <a:endParaRPr lang="en-US" altLang="en-US" dirty="0"/>
          </a:p>
          <a:p>
            <a:r>
              <a:rPr lang="en-US" altLang="en-US" dirty="0"/>
              <a:t>Tell students: Some prokaryotes have flagella that they use for movement, or pili, which in </a:t>
            </a:r>
            <a:r>
              <a:rPr lang="en-US" altLang="en-US" i="1" dirty="0"/>
              <a:t>E. coli </a:t>
            </a:r>
            <a:r>
              <a:rPr lang="en-US" altLang="en-US" dirty="0"/>
              <a:t>serve mainly to anchor the bacterium to a surface or to other bacteria.</a:t>
            </a:r>
          </a:p>
          <a:p>
            <a:r>
              <a:rPr lang="en-US" altLang="en-US" dirty="0"/>
              <a:t>Click to highlight the flagellum and pili labels. </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A747627-338F-46CD-9FAA-75B65A27AAC6}" type="slidenum">
              <a:rPr lang="en-US" altLang="en-US" sz="1200">
                <a:latin typeface="Calibri" panose="020F0502020204030204" pitchFamily="34" charset="0"/>
              </a:rPr>
              <a:pPr eaLnBrk="1" hangingPunct="1"/>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235252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84" charset="-128"/>
              </a:rPr>
              <a:t>Click to reveal each of the learning objectives.  </a:t>
            </a:r>
          </a:p>
          <a:p>
            <a:endParaRPr lang="en-US" altLang="en-US">
              <a:ea typeface="ヒラギノ角ゴ Pro W3" pitchFamily="-84" charset="-128"/>
            </a:endParaRPr>
          </a:p>
          <a:p>
            <a:r>
              <a:rPr lang="en-US" altLang="en-US">
                <a:ea typeface="ヒラギノ角ゴ Pro W3" pitchFamily="-84" charset="-128"/>
              </a:rPr>
              <a:t>Make a T-chart on the board, and label one column Disease and the other Infectious. Then, introduce the concept of infectious disease.</a:t>
            </a:r>
          </a:p>
          <a:p>
            <a:endParaRPr lang="en-US" altLang="en-US">
              <a:ea typeface="ヒラギノ角ゴ Pro W3" pitchFamily="-84" charset="-128"/>
            </a:endParaRPr>
          </a:p>
          <a:p>
            <a:r>
              <a:rPr lang="en-US" altLang="en-US">
                <a:ea typeface="ヒラギノ角ゴ Pro W3" pitchFamily="-84" charset="-128"/>
              </a:rPr>
              <a:t>Have students brainstorm a list of human diseases.</a:t>
            </a:r>
          </a:p>
          <a:p>
            <a:r>
              <a:rPr lang="en-US" altLang="en-US">
                <a:ea typeface="ヒラギノ角ゴ Pro W3" pitchFamily="-84" charset="-128"/>
              </a:rPr>
              <a:t>Sample answers: common cold, influenza, strep throat, lung cancer, measles, chicken pox, atherosclerosis, athlete</a:t>
            </a:r>
            <a:r>
              <a:rPr lang="ja-JP" altLang="en-US">
                <a:ea typeface="ヒラギノ角ゴ Pro W3" pitchFamily="-84" charset="-128"/>
              </a:rPr>
              <a:t>’</a:t>
            </a:r>
            <a:r>
              <a:rPr lang="en-US" altLang="ja-JP">
                <a:ea typeface="ヒラギノ角ゴ Pro W3" pitchFamily="-84" charset="-128"/>
              </a:rPr>
              <a:t>s foot, diabetes, malaria</a:t>
            </a:r>
          </a:p>
          <a:p>
            <a:endParaRPr lang="en-US" altLang="en-US">
              <a:ea typeface="ヒラギノ角ゴ Pro W3" pitchFamily="-84" charset="-128"/>
            </a:endParaRPr>
          </a:p>
          <a:p>
            <a:r>
              <a:rPr lang="en-US" altLang="en-US">
                <a:ea typeface="ヒラギノ角ゴ Pro W3" pitchFamily="-84" charset="-128"/>
              </a:rPr>
              <a:t>Write the diseases in the Disease column. For each disease listed, call on volunteers to identify if it is infectious or not. Tell students they will learn more about infectious disease in this lesson. </a:t>
            </a:r>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D387C46-259C-420E-B10A-84D95ECA992E}"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Tree>
    <p:extLst>
      <p:ext uri="{BB962C8B-B14F-4D97-AF65-F5344CB8AC3E}">
        <p14:creationId xmlns:p14="http://schemas.microsoft.com/office/powerpoint/2010/main" val="757568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84" charset="-128"/>
              </a:rPr>
              <a:t>Tell students that people once believed that diseases were caused by curses, evil spirits, or vapors rising from foul marshes. In fact, malaria was actually named after the Italian word for </a:t>
            </a:r>
            <a:r>
              <a:rPr lang="ja-JP" altLang="en-US">
                <a:ea typeface="ヒラギノ角ゴ Pro W3" pitchFamily="-84" charset="-128"/>
              </a:rPr>
              <a:t>“</a:t>
            </a:r>
            <a:r>
              <a:rPr lang="en-US" altLang="ja-JP">
                <a:ea typeface="ヒラギノ角ゴ Pro W3" pitchFamily="-84" charset="-128"/>
              </a:rPr>
              <a:t>bad air.</a:t>
            </a:r>
            <a:r>
              <a:rPr lang="ja-JP" altLang="en-US">
                <a:ea typeface="ヒラギノ角ゴ Pro W3" pitchFamily="-84" charset="-128"/>
              </a:rPr>
              <a:t>”</a:t>
            </a:r>
            <a:r>
              <a:rPr lang="en-US" altLang="ja-JP">
                <a:ea typeface="ヒラギノ角ゴ Pro W3" pitchFamily="-84" charset="-128"/>
              </a:rPr>
              <a:t> These bad guesses shouldn</a:t>
            </a:r>
            <a:r>
              <a:rPr lang="ja-JP" altLang="en-US">
                <a:ea typeface="ヒラギノ角ゴ Pro W3" pitchFamily="-84" charset="-128"/>
              </a:rPr>
              <a:t>’</a:t>
            </a:r>
            <a:r>
              <a:rPr lang="en-US" altLang="ja-JP">
                <a:ea typeface="ヒラギノ角ゴ Pro W3" pitchFamily="-84" charset="-128"/>
              </a:rPr>
              <a:t>t be all that surprising, because until microscopes were invented, most causes of disease were invisible to the human eye.</a:t>
            </a:r>
          </a:p>
          <a:p>
            <a:endParaRPr lang="en-US" altLang="en-US">
              <a:ea typeface="ヒラギノ角ゴ Pro W3" pitchFamily="-84" charset="-128"/>
            </a:endParaRPr>
          </a:p>
          <a:p>
            <a:r>
              <a:rPr lang="en-US" altLang="en-US">
                <a:ea typeface="ヒラギノ角ゴ Pro W3" pitchFamily="-84" charset="-128"/>
              </a:rPr>
              <a:t>Explain that during the mid-nineteenth century, French chemist Louis Pasteur and German bacteriologist Robert Koch proposed that infectious diseases occur when microorganisms disrupt normal body functions. Microorganisms were commonly called </a:t>
            </a:r>
            <a:r>
              <a:rPr lang="ja-JP" altLang="en-US">
                <a:ea typeface="ヒラギノ角ゴ Pro W3" pitchFamily="-84" charset="-128"/>
              </a:rPr>
              <a:t>“</a:t>
            </a:r>
            <a:r>
              <a:rPr lang="en-US" altLang="ja-JP">
                <a:ea typeface="ヒラギノ角ゴ Pro W3" pitchFamily="-84" charset="-128"/>
              </a:rPr>
              <a:t>germs,</a:t>
            </a:r>
            <a:r>
              <a:rPr lang="ja-JP" altLang="en-US">
                <a:ea typeface="ヒラギノ角ゴ Pro W3" pitchFamily="-84" charset="-128"/>
              </a:rPr>
              <a:t>”</a:t>
            </a:r>
            <a:r>
              <a:rPr lang="en-US" altLang="ja-JP">
                <a:ea typeface="ヒラギノ角ゴ Pro W3" pitchFamily="-84" charset="-128"/>
              </a:rPr>
              <a:t> so this conclusion was called the germ theory of disease. Since we no longer regard germ as a scientific term, how should we describe the causes of infectious disease? Infectious diseases can be caused by viruses, bacteria, fungi, </a:t>
            </a:r>
            <a:r>
              <a:rPr lang="ja-JP" altLang="en-US">
                <a:ea typeface="ヒラギノ角ゴ Pro W3" pitchFamily="-84" charset="-128"/>
              </a:rPr>
              <a:t>“</a:t>
            </a:r>
            <a:r>
              <a:rPr lang="en-US" altLang="ja-JP">
                <a:ea typeface="ヒラギノ角ゴ Pro W3" pitchFamily="-84" charset="-128"/>
              </a:rPr>
              <a:t>protists,</a:t>
            </a:r>
            <a:r>
              <a:rPr lang="ja-JP" altLang="en-US">
                <a:ea typeface="ヒラギノ角ゴ Pro W3" pitchFamily="-84" charset="-128"/>
              </a:rPr>
              <a:t>”</a:t>
            </a:r>
            <a:r>
              <a:rPr lang="en-US" altLang="ja-JP">
                <a:ea typeface="ヒラギノ角ゴ Pro W3" pitchFamily="-84" charset="-128"/>
              </a:rPr>
              <a:t> and parasites. Except for parasites, most of these disease-causing microorganisms are called pathogens.</a:t>
            </a:r>
          </a:p>
          <a:p>
            <a:endParaRPr lang="en-US" altLang="en-US">
              <a:ea typeface="ヒラギノ角ゴ Pro W3" pitchFamily="-84" charset="-128"/>
            </a:endParaRPr>
          </a:p>
          <a:p>
            <a:r>
              <a:rPr lang="en-US" altLang="en-US">
                <a:ea typeface="ヒラギノ角ゴ Pro W3" pitchFamily="-84" charset="-128"/>
              </a:rPr>
              <a:t>Tell students that infectious diseases can be spread in a number of ways. Some diseases are spread through coughing, sneezing, physical contact, or exchange of body fluids. Some diseases are spread through contaminated water or food. Many bacteria and viruses are spread by indirect contact, including coughing and sneezing. Others are spread by direct contact with skin or even sports equipment. </a:t>
            </a:r>
          </a:p>
          <a:p>
            <a:endParaRPr lang="en-US" altLang="en-US">
              <a:ea typeface="ヒラギノ角ゴ Pro W3" pitchFamily="-84" charset="-128"/>
            </a:endParaRPr>
          </a:p>
          <a:p>
            <a:r>
              <a:rPr lang="en-US" altLang="en-US">
                <a:ea typeface="ヒラギノ角ゴ Pro W3" pitchFamily="-84" charset="-128"/>
              </a:rPr>
              <a:t>Discuss the examples of infectious diseases on the table. </a:t>
            </a:r>
          </a:p>
          <a:p>
            <a:endParaRPr lang="en-US" altLang="en-US">
              <a:ea typeface="ヒラギノ角ゴ Pro W3" pitchFamily="-84" charset="-128"/>
            </a:endParaRPr>
          </a:p>
          <a:p>
            <a:r>
              <a:rPr lang="en-US" altLang="en-US">
                <a:ea typeface="ヒラギノ角ゴ Pro W3" pitchFamily="-84" charset="-128"/>
              </a:rPr>
              <a:t>Explain that viruses are considered nonliving. They replicate by inserting their genetic material into a host cell and taking over many of the host cell</a:t>
            </a:r>
            <a:r>
              <a:rPr lang="ja-JP" altLang="en-US">
                <a:ea typeface="ヒラギノ角ゴ Pro W3" pitchFamily="-84" charset="-128"/>
              </a:rPr>
              <a:t>’</a:t>
            </a:r>
            <a:r>
              <a:rPr lang="en-US" altLang="ja-JP">
                <a:ea typeface="ヒラギノ角ゴ Pro W3" pitchFamily="-84" charset="-128"/>
              </a:rPr>
              <a:t>s functions.</a:t>
            </a:r>
          </a:p>
          <a:p>
            <a:endParaRPr lang="en-US" altLang="en-US">
              <a:ea typeface="ヒラギノ角ゴ Pro W3" pitchFamily="-84" charset="-128"/>
            </a:endParaRPr>
          </a:p>
          <a:p>
            <a:r>
              <a:rPr lang="en-US" altLang="en-US">
                <a:ea typeface="ヒラギノ角ゴ Pro W3" pitchFamily="-84" charset="-128"/>
              </a:rPr>
              <a:t>Explain that bacteria break down the tissues of an infected organism for food or release toxins that interfere with normal activity in the host.</a:t>
            </a:r>
          </a:p>
          <a:p>
            <a:endParaRPr lang="en-US" altLang="en-US">
              <a:ea typeface="ヒラギノ角ゴ Pro W3" pitchFamily="-84" charset="-128"/>
            </a:endParaRPr>
          </a:p>
          <a:p>
            <a:r>
              <a:rPr lang="en-US" altLang="en-US">
                <a:ea typeface="ヒラギノ角ゴ Pro W3" pitchFamily="-84" charset="-128"/>
              </a:rPr>
              <a:t>Explain that fungi cause infections on the surface of the skin, mouth, throat, fingernails, and toenails; dangerous infections may spread from lungs to other organs.</a:t>
            </a:r>
          </a:p>
          <a:p>
            <a:endParaRPr lang="en-US" altLang="en-US">
              <a:ea typeface="ヒラギノ角ゴ Pro W3" pitchFamily="-84" charset="-128"/>
            </a:endParaRPr>
          </a:p>
          <a:p>
            <a:r>
              <a:rPr lang="en-US" altLang="en-US">
                <a:ea typeface="ヒラギノ角ゴ Pro W3" pitchFamily="-84" charset="-128"/>
              </a:rPr>
              <a:t>Explain that protists may infect people through contaminated water and insect bites. They take nutrients from their host, and most inflict damage to cells and tissues.</a:t>
            </a:r>
          </a:p>
          <a:p>
            <a:endParaRPr lang="en-US" altLang="en-US">
              <a:ea typeface="ヒラギノ角ゴ Pro W3" pitchFamily="-84" charset="-128"/>
            </a:endParaRPr>
          </a:p>
          <a:p>
            <a:r>
              <a:rPr lang="en-US" altLang="en-US">
                <a:ea typeface="ヒラギノ角ゴ Pro W3" pitchFamily="-84" charset="-128"/>
              </a:rPr>
              <a:t>Explain that parasitic worms may enter through the mouth, nose, anus, or skin. Most reside in the intestinal tract, where they absorb nutrients from the host.</a:t>
            </a:r>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C66FA13-95D4-47BA-A752-28E52A9C489F}"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Tree>
    <p:extLst>
      <p:ext uri="{BB962C8B-B14F-4D97-AF65-F5344CB8AC3E}">
        <p14:creationId xmlns:p14="http://schemas.microsoft.com/office/powerpoint/2010/main" val="2320115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84" charset="-128"/>
              </a:rPr>
              <a:t>Introduce the of concept of nonspecific defenses with the question: With pathogens all around us, how do we stay healthy most of the time? The reason is that our bodies have a series of defenses that protect us against infection. The first of these are called nonspecific defenses because they act against a wide range of pathogens.</a:t>
            </a:r>
          </a:p>
          <a:p>
            <a:endParaRPr lang="en-US" altLang="en-US" dirty="0">
              <a:ea typeface="ヒラギノ角ゴ Pro W3" pitchFamily="-84" charset="-128"/>
            </a:endParaRPr>
          </a:p>
          <a:p>
            <a:r>
              <a:rPr lang="en-US" altLang="en-US" dirty="0">
                <a:ea typeface="ヒラギノ角ゴ Pro W3" pitchFamily="-84" charset="-128"/>
              </a:rPr>
              <a:t>Explain that nonspecific defenses include the skin, tears and other secretions, the inflammatory response, and fever. The most widespread nonspecific defense is the physical barrier we call skin. Very few pathogens can penetrate the layers of dead cells that form the skin</a:t>
            </a:r>
            <a:r>
              <a:rPr lang="ja-JP" altLang="en-US" dirty="0">
                <a:ea typeface="ヒラギノ角ゴ Pro W3" pitchFamily="-84" charset="-128"/>
              </a:rPr>
              <a:t>’</a:t>
            </a:r>
            <a:r>
              <a:rPr lang="en-US" altLang="ja-JP" dirty="0">
                <a:ea typeface="ヒラギノ角ゴ Pro W3" pitchFamily="-84" charset="-128"/>
              </a:rPr>
              <a:t>s surface. But openings in the skin are protected, too. Saliva, mucus, and tears contain lysozyme, an enzyme that breaks down bacterial cell walls, while stomach secretions destroy many pathogens that are swallowed. Together they make up the what is known as the first line of defense.</a:t>
            </a:r>
          </a:p>
          <a:p>
            <a:endParaRPr lang="en-US" altLang="en-US" dirty="0">
              <a:ea typeface="ヒラギノ角ゴ Pro W3" pitchFamily="-84" charset="-128"/>
            </a:endParaRPr>
          </a:p>
          <a:p>
            <a:r>
              <a:rPr lang="en-US" altLang="en-US" dirty="0">
                <a:ea typeface="ヒラギノ角ゴ Pro W3" pitchFamily="-84" charset="-128"/>
              </a:rPr>
              <a:t>Tell students that if pathogens make it into the body—through a cut in the skin, for example—the body</a:t>
            </a:r>
            <a:r>
              <a:rPr lang="ja-JP" altLang="en-US" dirty="0">
                <a:ea typeface="ヒラギノ角ゴ Pro W3" pitchFamily="-84" charset="-128"/>
              </a:rPr>
              <a:t>’</a:t>
            </a:r>
            <a:r>
              <a:rPr lang="en-US" altLang="ja-JP" dirty="0">
                <a:ea typeface="ヒラギノ角ゴ Pro W3" pitchFamily="-84" charset="-128"/>
              </a:rPr>
              <a:t>s second line of defense swings into action. These mechanisms include the inflammatory response and fever. The inflammatory response causes infected areas to become red, swollen, painful, and hot or inflamed. The response begins when pathogens stimulate cells called mast cells to release chemicals known as histamines that increase the flow of blood to the affected area.</a:t>
            </a:r>
          </a:p>
          <a:p>
            <a:endParaRPr lang="en-US" altLang="en-US" dirty="0">
              <a:ea typeface="ヒラギノ角ゴ Pro W3" pitchFamily="-84" charset="-128"/>
            </a:endParaRPr>
          </a:p>
          <a:p>
            <a:r>
              <a:rPr lang="en-US" altLang="en-US" dirty="0">
                <a:ea typeface="ヒラギノ角ゴ Pro W3" pitchFamily="-84" charset="-128"/>
              </a:rPr>
              <a:t>Direct student attention to the diagram.</a:t>
            </a:r>
          </a:p>
          <a:p>
            <a:r>
              <a:rPr lang="en-US" altLang="en-US" dirty="0">
                <a:ea typeface="ヒラギノ角ゴ Pro W3" pitchFamily="-84" charset="-128"/>
              </a:rPr>
              <a:t>Ask: Where might the pathogens that enter the body come from in this situation? </a:t>
            </a:r>
          </a:p>
          <a:p>
            <a:r>
              <a:rPr lang="en-US" altLang="en-US" dirty="0">
                <a:ea typeface="ヒラギノ角ゴ Pro W3" pitchFamily="-84" charset="-128"/>
              </a:rPr>
              <a:t>Sample answer: Pathogens may be on the splinter, or they may be on the skin itself.</a:t>
            </a:r>
          </a:p>
          <a:p>
            <a:endParaRPr lang="en-US" altLang="en-US" dirty="0">
              <a:ea typeface="ヒラギノ角ゴ Pro W3" pitchFamily="-84" charset="-128"/>
            </a:endParaRPr>
          </a:p>
          <a:p>
            <a:r>
              <a:rPr lang="en-US" altLang="en-US" dirty="0">
                <a:ea typeface="ヒラギノ角ゴ Pro W3" pitchFamily="-84" charset="-128"/>
              </a:rPr>
              <a:t>Ask: How does increased blood flow to the area help the body attack invading pathogens? </a:t>
            </a:r>
          </a:p>
          <a:p>
            <a:r>
              <a:rPr lang="en-US" altLang="en-US" dirty="0">
                <a:ea typeface="ヒラギノ角ゴ Pro W3" pitchFamily="-84" charset="-128"/>
              </a:rPr>
              <a:t>Answer: Increased blood flow brings phagocytes to the area, and they engulf and destroy bacteria and damaged cells.</a:t>
            </a:r>
          </a:p>
          <a:p>
            <a:endParaRPr lang="en-US" altLang="en-US" dirty="0">
              <a:ea typeface="ヒラギノ角ゴ Pro W3" pitchFamily="-84" charset="-128"/>
            </a:endParaRPr>
          </a:p>
          <a:p>
            <a:r>
              <a:rPr lang="en-US" altLang="en-US" dirty="0">
                <a:ea typeface="ヒラギノ角ゴ Pro W3" pitchFamily="-84" charset="-128"/>
              </a:rPr>
              <a:t>Click to reveal Step 2. </a:t>
            </a:r>
          </a:p>
          <a:p>
            <a:r>
              <a:rPr lang="en-US" altLang="en-US" dirty="0">
                <a:ea typeface="ヒラギノ角ゴ Pro W3" pitchFamily="-84" charset="-128"/>
              </a:rPr>
              <a:t>Explain that local blood vessels dilate. Fluid leaves the capillaries and causes swelling. Phagocytes move into the tissue.</a:t>
            </a:r>
          </a:p>
          <a:p>
            <a:endParaRPr lang="en-US" altLang="en-US" dirty="0">
              <a:ea typeface="ヒラギノ角ゴ Pro W3" pitchFamily="-84" charset="-128"/>
            </a:endParaRPr>
          </a:p>
          <a:p>
            <a:r>
              <a:rPr lang="en-US" altLang="en-US" dirty="0">
                <a:ea typeface="ヒラギノ角ゴ Pro W3" pitchFamily="-84" charset="-128"/>
              </a:rPr>
              <a:t>Click to reveal Step 3.</a:t>
            </a:r>
          </a:p>
          <a:p>
            <a:r>
              <a:rPr lang="en-US" altLang="en-US" dirty="0">
                <a:ea typeface="ヒラギノ角ゴ Pro W3" pitchFamily="-84" charset="-128"/>
              </a:rPr>
              <a:t>Explain that white blood cells then move into infected tissues, engulfing and destroying bacteria. The immune system also releases chemicals that increase body temperature, producing a fever. Increased body temperature may slow down or stop the growth of some pathogens. Higher body temperature also speeds up several parts of the immune response.</a:t>
            </a:r>
          </a:p>
          <a:p>
            <a:endParaRPr lang="en-US" altLang="en-US" dirty="0">
              <a:ea typeface="ヒラギノ角ゴ Pro W3" pitchFamily="-84" charset="-128"/>
            </a:endParaRPr>
          </a:p>
          <a:p>
            <a:r>
              <a:rPr lang="en-US" altLang="en-US" dirty="0">
                <a:ea typeface="ヒラギノ角ゴ Pro W3" pitchFamily="-84" charset="-128"/>
              </a:rPr>
              <a:t>Ask: What part of the inflammatory response leads to redness around a wounded area?</a:t>
            </a:r>
          </a:p>
          <a:p>
            <a:r>
              <a:rPr lang="en-US" altLang="en-US" dirty="0">
                <a:ea typeface="ヒラギノ角ゴ Pro W3" pitchFamily="-84" charset="-128"/>
              </a:rPr>
              <a:t>Answer: increased blood flow to the wounded area</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8B92760-3370-4880-B853-5D8A1536D78C}" type="slidenum">
              <a:rPr lang="en-US" altLang="en-US" sz="1200">
                <a:latin typeface="Calibri" panose="020F0502020204030204" pitchFamily="34" charset="0"/>
              </a:rPr>
              <a:pPr eaLnBrk="1" hangingPunct="1"/>
              <a:t>20</a:t>
            </a:fld>
            <a:endParaRPr lang="en-US" altLang="en-US" sz="1200">
              <a:latin typeface="Calibri" panose="020F0502020204030204" pitchFamily="34" charset="0"/>
            </a:endParaRPr>
          </a:p>
        </p:txBody>
      </p:sp>
    </p:spTree>
    <p:extLst>
      <p:ext uri="{BB962C8B-B14F-4D97-AF65-F5344CB8AC3E}">
        <p14:creationId xmlns:p14="http://schemas.microsoft.com/office/powerpoint/2010/main" val="2338748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84" charset="-128"/>
              </a:rPr>
              <a:t>Tell students that the body also has specific defenses, which respond to particular pathogens. The immune system</a:t>
            </a:r>
            <a:r>
              <a:rPr lang="ja-JP" altLang="en-US" dirty="0">
                <a:ea typeface="ヒラギノ角ゴ Pro W3" pitchFamily="-84" charset="-128"/>
              </a:rPr>
              <a:t>’</a:t>
            </a:r>
            <a:r>
              <a:rPr lang="en-US" altLang="ja-JP" dirty="0">
                <a:ea typeface="ヒラギノ角ゴ Pro W3" pitchFamily="-84" charset="-128"/>
              </a:rPr>
              <a:t>s specific defenses distinguish between </a:t>
            </a:r>
            <a:r>
              <a:rPr lang="ja-JP" altLang="en-US" dirty="0">
                <a:ea typeface="ヒラギノ角ゴ Pro W3" pitchFamily="-84" charset="-128"/>
              </a:rPr>
              <a:t>“</a:t>
            </a:r>
            <a:r>
              <a:rPr lang="en-US" altLang="ja-JP" dirty="0">
                <a:ea typeface="ヒラギノ角ゴ Pro W3" pitchFamily="-84" charset="-128"/>
              </a:rPr>
              <a:t>self </a:t>
            </a:r>
            <a:r>
              <a:rPr lang="ja-JP" altLang="en-US" dirty="0">
                <a:ea typeface="ヒラギノ角ゴ Pro W3" pitchFamily="-84" charset="-128"/>
              </a:rPr>
              <a:t>”</a:t>
            </a:r>
            <a:r>
              <a:rPr lang="en-US" altLang="ja-JP" dirty="0">
                <a:ea typeface="ヒラギノ角ゴ Pro W3" pitchFamily="-84" charset="-128"/>
              </a:rPr>
              <a:t> and </a:t>
            </a:r>
            <a:r>
              <a:rPr lang="ja-JP" altLang="en-US" dirty="0">
                <a:ea typeface="ヒラギノ角ゴ Pro W3" pitchFamily="-84" charset="-128"/>
              </a:rPr>
              <a:t>“</a:t>
            </a:r>
            <a:r>
              <a:rPr lang="en-US" altLang="ja-JP" dirty="0">
                <a:ea typeface="ヒラギノ角ゴ Pro W3" pitchFamily="-84" charset="-128"/>
              </a:rPr>
              <a:t>other,</a:t>
            </a:r>
            <a:r>
              <a:rPr lang="ja-JP" altLang="en-US" dirty="0">
                <a:ea typeface="ヒラギノ角ゴ Pro W3" pitchFamily="-84" charset="-128"/>
              </a:rPr>
              <a:t>”</a:t>
            </a:r>
            <a:r>
              <a:rPr lang="en-US" altLang="ja-JP" dirty="0">
                <a:ea typeface="ヒラギノ角ゴ Pro W3" pitchFamily="-84" charset="-128"/>
              </a:rPr>
              <a:t> inactivating or killing foreign substances or cells.</a:t>
            </a:r>
          </a:p>
          <a:p>
            <a:endParaRPr lang="en-US" altLang="en-US" dirty="0">
              <a:ea typeface="ヒラギノ角ゴ Pro W3" pitchFamily="-84" charset="-128"/>
            </a:endParaRPr>
          </a:p>
          <a:p>
            <a:r>
              <a:rPr lang="en-US" altLang="en-US" dirty="0">
                <a:ea typeface="ヒラギノ角ゴ Pro W3" pitchFamily="-84" charset="-128"/>
              </a:rPr>
              <a:t>Click to reveal the first bullet point: recognize </a:t>
            </a:r>
            <a:r>
              <a:rPr lang="ja-JP" altLang="en-US" dirty="0">
                <a:ea typeface="ヒラギノ角ゴ Pro W3" pitchFamily="-84" charset="-128"/>
              </a:rPr>
              <a:t>“</a:t>
            </a:r>
            <a:r>
              <a:rPr lang="en-US" altLang="ja-JP" dirty="0">
                <a:ea typeface="ヒラギノ角ゴ Pro W3" pitchFamily="-84" charset="-128"/>
              </a:rPr>
              <a:t>self</a:t>
            </a:r>
            <a:r>
              <a:rPr lang="ja-JP" altLang="en-US" dirty="0">
                <a:ea typeface="ヒラギノ角ゴ Pro W3" pitchFamily="-84" charset="-128"/>
              </a:rPr>
              <a:t>”</a:t>
            </a:r>
            <a:r>
              <a:rPr lang="en-US" altLang="ja-JP" dirty="0">
                <a:ea typeface="ヒラギノ角ゴ Pro W3" pitchFamily="-84" charset="-128"/>
              </a:rPr>
              <a:t> and </a:t>
            </a:r>
            <a:r>
              <a:rPr lang="ja-JP" altLang="en-US" dirty="0">
                <a:ea typeface="ヒラギノ角ゴ Pro W3" pitchFamily="-84" charset="-128"/>
              </a:rPr>
              <a:t>“</a:t>
            </a:r>
            <a:r>
              <a:rPr lang="en-US" altLang="ja-JP" dirty="0" err="1">
                <a:ea typeface="ヒラギノ角ゴ Pro W3" pitchFamily="-84" charset="-128"/>
              </a:rPr>
              <a:t>nonself</a:t>
            </a:r>
            <a:r>
              <a:rPr lang="en-US" altLang="ja-JP" dirty="0">
                <a:ea typeface="ヒラギノ角ゴ Pro W3" pitchFamily="-84" charset="-128"/>
              </a:rPr>
              <a:t>.</a:t>
            </a:r>
            <a:r>
              <a:rPr lang="ja-JP" altLang="en-US" dirty="0">
                <a:ea typeface="ヒラギノ角ゴ Pro W3" pitchFamily="-84" charset="-128"/>
              </a:rPr>
              <a:t>”</a:t>
            </a:r>
            <a:endParaRPr lang="en-US" altLang="ja-JP" dirty="0">
              <a:ea typeface="ヒラギノ角ゴ Pro W3" pitchFamily="-84" charset="-128"/>
            </a:endParaRPr>
          </a:p>
          <a:p>
            <a:r>
              <a:rPr lang="en-US" altLang="en-US" dirty="0">
                <a:ea typeface="ヒラギノ角ゴ Pro W3" pitchFamily="-84" charset="-128"/>
              </a:rPr>
              <a:t>Explain that a healthy immune system recognizes the cells that belong in the body and treats these as </a:t>
            </a:r>
            <a:r>
              <a:rPr lang="ja-JP" altLang="en-US" dirty="0">
                <a:ea typeface="ヒラギノ角ゴ Pro W3" pitchFamily="-84" charset="-128"/>
              </a:rPr>
              <a:t>“</a:t>
            </a:r>
            <a:r>
              <a:rPr lang="en-US" altLang="ja-JP" dirty="0">
                <a:ea typeface="ヒラギノ角ゴ Pro W3" pitchFamily="-84" charset="-128"/>
              </a:rPr>
              <a:t>self.</a:t>
            </a:r>
            <a:r>
              <a:rPr lang="ja-JP" altLang="en-US" dirty="0">
                <a:ea typeface="ヒラギノ角ゴ Pro W3" pitchFamily="-84" charset="-128"/>
              </a:rPr>
              <a:t>”</a:t>
            </a:r>
            <a:r>
              <a:rPr lang="en-US" altLang="ja-JP" dirty="0">
                <a:ea typeface="ヒラギノ角ゴ Pro W3" pitchFamily="-84" charset="-128"/>
              </a:rPr>
              <a:t> These cells carry chemical markers that act like passwords, saying, </a:t>
            </a:r>
            <a:r>
              <a:rPr lang="ja-JP" altLang="en-US" dirty="0">
                <a:ea typeface="ヒラギノ角ゴ Pro W3" pitchFamily="-84" charset="-128"/>
              </a:rPr>
              <a:t>“</a:t>
            </a:r>
            <a:r>
              <a:rPr lang="en-US" altLang="ja-JP" dirty="0">
                <a:ea typeface="ヒラギノ角ゴ Pro W3" pitchFamily="-84" charset="-128"/>
              </a:rPr>
              <a:t>I belong here. Don</a:t>
            </a:r>
            <a:r>
              <a:rPr lang="ja-JP" altLang="en-US" dirty="0">
                <a:ea typeface="ヒラギノ角ゴ Pro W3" pitchFamily="-84" charset="-128"/>
              </a:rPr>
              <a:t>’</a:t>
            </a:r>
            <a:r>
              <a:rPr lang="en-US" altLang="ja-JP" dirty="0">
                <a:ea typeface="ヒラギノ角ゴ Pro W3" pitchFamily="-84" charset="-128"/>
              </a:rPr>
              <a:t>t attack me!</a:t>
            </a:r>
            <a:r>
              <a:rPr lang="ja-JP" altLang="en-US" dirty="0">
                <a:ea typeface="ヒラギノ角ゴ Pro W3" pitchFamily="-84" charset="-128"/>
              </a:rPr>
              <a:t>”</a:t>
            </a:r>
            <a:r>
              <a:rPr lang="en-US" altLang="ja-JP" dirty="0">
                <a:ea typeface="ヒラギノ角ゴ Pro W3" pitchFamily="-84" charset="-128"/>
              </a:rPr>
              <a:t> This ability to recognize </a:t>
            </a:r>
            <a:r>
              <a:rPr lang="ja-JP" altLang="en-US" dirty="0">
                <a:ea typeface="ヒラギノ角ゴ Pro W3" pitchFamily="-84" charset="-128"/>
              </a:rPr>
              <a:t>“</a:t>
            </a:r>
            <a:r>
              <a:rPr lang="en-US" altLang="ja-JP" dirty="0">
                <a:ea typeface="ヒラギノ角ゴ Pro W3" pitchFamily="-84" charset="-128"/>
              </a:rPr>
              <a:t>self </a:t>
            </a:r>
            <a:r>
              <a:rPr lang="ja-JP" altLang="en-US" dirty="0">
                <a:ea typeface="ヒラギノ角ゴ Pro W3" pitchFamily="-84" charset="-128"/>
              </a:rPr>
              <a:t>”</a:t>
            </a:r>
            <a:r>
              <a:rPr lang="en-US" altLang="ja-JP" dirty="0">
                <a:ea typeface="ヒラギノ角ゴ Pro W3" pitchFamily="-84" charset="-128"/>
              </a:rPr>
              <a:t> keeps the immune system from turning against the body</a:t>
            </a:r>
            <a:r>
              <a:rPr lang="ja-JP" altLang="en-US" dirty="0">
                <a:ea typeface="ヒラギノ角ゴ Pro W3" pitchFamily="-84" charset="-128"/>
              </a:rPr>
              <a:t>’</a:t>
            </a:r>
            <a:r>
              <a:rPr lang="en-US" altLang="ja-JP" dirty="0">
                <a:ea typeface="ヒラギノ角ゴ Pro W3" pitchFamily="-84" charset="-128"/>
              </a:rPr>
              <a:t>s own cells. Once the immune system recognizes a bacterium or virus as an </a:t>
            </a:r>
            <a:r>
              <a:rPr lang="ja-JP" altLang="en-US" dirty="0">
                <a:ea typeface="ヒラギノ角ゴ Pro W3" pitchFamily="-84" charset="-128"/>
              </a:rPr>
              <a:t>“</a:t>
            </a:r>
            <a:r>
              <a:rPr lang="en-US" altLang="ja-JP" dirty="0">
                <a:ea typeface="ヒラギノ角ゴ Pro W3" pitchFamily="-84" charset="-128"/>
              </a:rPr>
              <a:t>other,</a:t>
            </a:r>
            <a:r>
              <a:rPr lang="ja-JP" altLang="en-US" dirty="0">
                <a:ea typeface="ヒラギノ角ゴ Pro W3" pitchFamily="-84" charset="-128"/>
              </a:rPr>
              <a:t>”</a:t>
            </a:r>
            <a:r>
              <a:rPr lang="en-US" altLang="ja-JP" dirty="0">
                <a:ea typeface="ヒラギノ角ゴ Pro W3" pitchFamily="-84" charset="-128"/>
              </a:rPr>
              <a:t> it uses cellular and chemical weapons to attack it. In addition, after encountering an invader, the immune system </a:t>
            </a:r>
            <a:r>
              <a:rPr lang="ja-JP" altLang="en-US" dirty="0">
                <a:ea typeface="ヒラギノ角ゴ Pro W3" pitchFamily="-84" charset="-128"/>
              </a:rPr>
              <a:t>“</a:t>
            </a:r>
            <a:r>
              <a:rPr lang="en-US" altLang="ja-JP" dirty="0">
                <a:ea typeface="ヒラギノ角ゴ Pro W3" pitchFamily="-84" charset="-128"/>
              </a:rPr>
              <a:t>remembers</a:t>
            </a:r>
            <a:r>
              <a:rPr lang="ja-JP" altLang="en-US" dirty="0">
                <a:ea typeface="ヒラギノ角ゴ Pro W3" pitchFamily="-84" charset="-128"/>
              </a:rPr>
              <a:t>”</a:t>
            </a:r>
            <a:r>
              <a:rPr lang="en-US" altLang="ja-JP" dirty="0">
                <a:ea typeface="ヒラギノ角ゴ Pro W3" pitchFamily="-84" charset="-128"/>
              </a:rPr>
              <a:t> it. This immune </a:t>
            </a:r>
            <a:r>
              <a:rPr lang="ja-JP" altLang="en-US" dirty="0">
                <a:ea typeface="ヒラギノ角ゴ Pro W3" pitchFamily="-84" charset="-128"/>
              </a:rPr>
              <a:t>“</a:t>
            </a:r>
            <a:r>
              <a:rPr lang="en-US" altLang="ja-JP" dirty="0">
                <a:ea typeface="ヒラギノ角ゴ Pro W3" pitchFamily="-84" charset="-128"/>
              </a:rPr>
              <a:t>memory</a:t>
            </a:r>
            <a:r>
              <a:rPr lang="ja-JP" altLang="en-US" dirty="0">
                <a:ea typeface="ヒラギノ角ゴ Pro W3" pitchFamily="-84" charset="-128"/>
              </a:rPr>
              <a:t>”</a:t>
            </a:r>
            <a:r>
              <a:rPr lang="en-US" altLang="ja-JP" dirty="0">
                <a:ea typeface="ヒラギノ角ゴ Pro W3" pitchFamily="-84" charset="-128"/>
              </a:rPr>
              <a:t> enables a more rapid and effective response if that same pathogen, or a similar one, attacks again.</a:t>
            </a:r>
          </a:p>
          <a:p>
            <a:endParaRPr lang="en-US" altLang="en-US" dirty="0">
              <a:ea typeface="ヒラギノ角ゴ Pro W3" pitchFamily="-84" charset="-128"/>
            </a:endParaRPr>
          </a:p>
          <a:p>
            <a:r>
              <a:rPr lang="en-US" altLang="en-US" dirty="0">
                <a:ea typeface="ヒラギノ角ゴ Pro W3" pitchFamily="-84" charset="-128"/>
              </a:rPr>
              <a:t>Click to reveal the bullet point and image for antigens.</a:t>
            </a:r>
          </a:p>
          <a:p>
            <a:r>
              <a:rPr lang="en-US" altLang="en-US" dirty="0">
                <a:ea typeface="ヒラギノ角ゴ Pro W3" pitchFamily="-84" charset="-128"/>
              </a:rPr>
              <a:t>Tell students that specific immune defenses are triggered by antigens. An antigen is any foreign substance that can stimulate an immune response. Typically, antigens are located on the outer surfaces of bacteria, viruses, or parasites. The immune system responds to antigens by producing cells that attack the invaders directly or that produce proteins called antibodies that tag antigens for destruction. </a:t>
            </a:r>
          </a:p>
          <a:p>
            <a:endParaRPr lang="en-US" altLang="en-US" dirty="0">
              <a:ea typeface="ヒラギノ角ゴ Pro W3" pitchFamily="-84" charset="-128"/>
            </a:endParaRPr>
          </a:p>
          <a:p>
            <a:r>
              <a:rPr lang="en-US" altLang="en-US" dirty="0">
                <a:ea typeface="ヒラギノ角ゴ Pro W3" pitchFamily="-84" charset="-128"/>
              </a:rPr>
              <a:t>The body</a:t>
            </a:r>
            <a:r>
              <a:rPr lang="en-US" altLang="en-US" baseline="0" dirty="0">
                <a:ea typeface="ヒラギノ角ゴ Pro W3" pitchFamily="-84" charset="-128"/>
              </a:rPr>
              <a:t> can make upwards of 10 billion antibodies in its lifetime</a:t>
            </a:r>
            <a:endParaRPr lang="en-US" altLang="en-US" dirty="0">
              <a:ea typeface="ヒラギノ角ゴ Pro W3" pitchFamily="-84" charset="-128"/>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8F8899A-1690-4F3B-A946-95703BE6C54E}" type="slidenum">
              <a:rPr lang="en-US" altLang="en-US" sz="1200">
                <a:latin typeface="Calibri" panose="020F0502020204030204" pitchFamily="34" charset="0"/>
              </a:rPr>
              <a:pPr eaLnBrk="1" hangingPunct="1"/>
              <a:t>21</a:t>
            </a:fld>
            <a:endParaRPr lang="en-US" altLang="en-US" sz="1200">
              <a:latin typeface="Calibri" panose="020F0502020204030204" pitchFamily="34" charset="0"/>
            </a:endParaRPr>
          </a:p>
        </p:txBody>
      </p:sp>
    </p:spTree>
    <p:extLst>
      <p:ext uri="{BB962C8B-B14F-4D97-AF65-F5344CB8AC3E}">
        <p14:creationId xmlns:p14="http://schemas.microsoft.com/office/powerpoint/2010/main" val="2261045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Tell students: Disease-causing agents are called pathogens.</a:t>
            </a:r>
          </a:p>
          <a:p>
            <a:endParaRPr lang="en-US" altLang="en-US"/>
          </a:p>
          <a:p>
            <a:r>
              <a:rPr lang="en-US" altLang="en-US"/>
              <a:t>Ask: How do bacteria cause disease?</a:t>
            </a:r>
          </a:p>
          <a:p>
            <a:r>
              <a:rPr lang="en-US" altLang="en-US"/>
              <a:t>Answer: Bacteria disrupt health and cause disease by destroying living cells or by releasing chemicals that upset homeostasis.</a:t>
            </a:r>
          </a:p>
          <a:p>
            <a:endParaRPr lang="en-US" altLang="en-US"/>
          </a:p>
          <a:p>
            <a:r>
              <a:rPr lang="en-US" altLang="en-US"/>
              <a:t>Explain to students that some bacteria destroy living cells and tissues of the infected organism directly, while some cause tissue damage when they provoke a response from the immune system. Other bacteria release toxins (poisons) that interfere with the normal activity of the host.</a:t>
            </a:r>
          </a:p>
          <a:p>
            <a:endParaRPr lang="en-US" altLang="en-US"/>
          </a:p>
          <a:p>
            <a:r>
              <a:rPr lang="en-US" altLang="en-US"/>
              <a:t>Direct students to review the table shown, which lists some common human diseases caused by bacteria.</a:t>
            </a:r>
          </a:p>
          <a:p>
            <a:endParaRPr lang="en-US" altLang="en-US"/>
          </a:p>
          <a:p>
            <a:r>
              <a:rPr lang="en-US" altLang="en-US"/>
              <a:t>Ask: Why do bacterial meningitis outbreaks sometimes occur in college dormitories?</a:t>
            </a:r>
          </a:p>
          <a:p>
            <a:r>
              <a:rPr lang="en-US" altLang="en-US"/>
              <a:t>Answer: Bacterial meningitis spreads among students in college dormitories because the students are in continued close contact.</a:t>
            </a:r>
          </a:p>
          <a:p>
            <a:endParaRPr lang="en-US" altLang="en-US"/>
          </a:p>
          <a:p>
            <a:r>
              <a:rPr lang="en-US" altLang="en-US"/>
              <a:t>Click to highlight the location in the table from which this information is inferred.</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5CF0C0F-0681-46AB-A999-E69ABB377242}" type="slidenum">
              <a:rPr lang="en-US" altLang="en-US" sz="1200">
                <a:latin typeface="Calibri" panose="020F0502020204030204" pitchFamily="34" charset="0"/>
              </a:rPr>
              <a:pPr eaLnBrk="1" hangingPunct="1"/>
              <a:t>22</a:t>
            </a:fld>
            <a:endParaRPr lang="en-US" altLang="en-US" sz="1200">
              <a:latin typeface="Calibri" panose="020F0502020204030204" pitchFamily="34" charset="0"/>
            </a:endParaRPr>
          </a:p>
        </p:txBody>
      </p:sp>
    </p:spTree>
    <p:extLst>
      <p:ext uri="{BB962C8B-B14F-4D97-AF65-F5344CB8AC3E}">
        <p14:creationId xmlns:p14="http://schemas.microsoft.com/office/powerpoint/2010/main" val="2899473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Explain to students that most bacteria are harmless and many are beneficial. Tell them, however, that the everyday risks of any person acquiring a bacterial infection are great enough to warrant efforts to control bacterial growth. </a:t>
            </a:r>
          </a:p>
          <a:p>
            <a:endParaRPr lang="en-US" altLang="en-US"/>
          </a:p>
          <a:p>
            <a:r>
              <a:rPr lang="en-US" altLang="en-US"/>
              <a:t>Ask for a volunteer to write in the method used to control bacterial growth that is shown in the picture.</a:t>
            </a:r>
          </a:p>
          <a:p>
            <a:endParaRPr lang="en-US" altLang="en-US"/>
          </a:p>
          <a:p>
            <a:r>
              <a:rPr lang="en-US" altLang="en-US"/>
              <a:t>Click to reveal the correct answer.</a:t>
            </a:r>
          </a:p>
          <a:p>
            <a:r>
              <a:rPr lang="en-US" altLang="en-US"/>
              <a:t>Explain that washing hands or other surfaces with soap under running water doesn</a:t>
            </a:r>
            <a:r>
              <a:rPr lang="en-US" altLang="ja-JP"/>
              <a:t>’t kill pathogens, but it helps dislodge both bacteria and viruses.</a:t>
            </a:r>
          </a:p>
          <a:p>
            <a:endParaRPr lang="en-US" altLang="en-US"/>
          </a:p>
          <a:p>
            <a:r>
              <a:rPr lang="en-US" altLang="en-US"/>
              <a:t>Click to show another control method: disinfectants.</a:t>
            </a:r>
          </a:p>
          <a:p>
            <a:r>
              <a:rPr lang="en-US" altLang="en-US"/>
              <a:t>Tell students: Chemical solutions that kill bacteria can be used to clean bathrooms, kitchens, hospital rooms, and other places where bacteria may flourish.</a:t>
            </a:r>
          </a:p>
          <a:p>
            <a:endParaRPr lang="en-US" altLang="en-US"/>
          </a:p>
          <a:p>
            <a:r>
              <a:rPr lang="en-US" altLang="en-US"/>
              <a:t>Click to show the next control method: food storage.</a:t>
            </a:r>
          </a:p>
          <a:p>
            <a:r>
              <a:rPr lang="en-US" altLang="en-US"/>
              <a:t>Explain that low temperatures, like those inside a refrigerator, will slow the growth of bacteria and keep most foods fresher for a longer period of time than possible at room temperature.</a:t>
            </a:r>
          </a:p>
          <a:p>
            <a:endParaRPr lang="en-US" altLang="en-US"/>
          </a:p>
          <a:p>
            <a:r>
              <a:rPr lang="en-US" altLang="en-US"/>
              <a:t>Click to show the next control method: food processing.</a:t>
            </a:r>
          </a:p>
          <a:p>
            <a:r>
              <a:rPr lang="en-US" altLang="en-US"/>
              <a:t>Tell students: Boiling, frying, or steaming can sterilize many kinds of food by raising the temperature of the food to a point where bacteria are killed.</a:t>
            </a:r>
          </a:p>
          <a:p>
            <a:endParaRPr lang="en-US" altLang="en-US"/>
          </a:p>
          <a:p>
            <a:r>
              <a:rPr lang="en-US" altLang="en-US"/>
              <a:t>Click to show the last control method: sterilization by heat.</a:t>
            </a:r>
          </a:p>
          <a:p>
            <a:r>
              <a:rPr lang="en-US" altLang="en-US"/>
              <a:t>Explain to students that the sterilization of objects such as medical instruments at temperatures well above 100°C can prevent the growth of potentially dangerous bacteria. Most bacteria cannot survive such temperatures.</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FB4EAB6-9EF5-49D9-A7A2-85C692F87575}" type="slidenum">
              <a:rPr lang="en-US" altLang="en-US" sz="1200">
                <a:latin typeface="Calibri" panose="020F0502020204030204" pitchFamily="34" charset="0"/>
              </a:rPr>
              <a:pPr eaLnBrk="1" hangingPunct="1"/>
              <a:t>23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789097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Tell students: Like bacteria, viruses produce disease by disrupting the body</a:t>
            </a:r>
            <a:r>
              <a:rPr lang="ja-JP" altLang="en-US"/>
              <a:t>’</a:t>
            </a:r>
            <a:r>
              <a:rPr lang="en-US" altLang="ja-JP"/>
              <a:t>s normal homeostasis.</a:t>
            </a:r>
          </a:p>
          <a:p>
            <a:endParaRPr lang="en-US" altLang="en-US"/>
          </a:p>
          <a:p>
            <a:r>
              <a:rPr lang="en-US" altLang="en-US"/>
              <a:t>Ask: How do viruses cause disease?</a:t>
            </a:r>
          </a:p>
          <a:p>
            <a:r>
              <a:rPr lang="en-US" altLang="en-US"/>
              <a:t>Answer: Viruses cause disease by directly destroying living cells or by affecting cellular processes in ways that upset homeostasis.</a:t>
            </a:r>
          </a:p>
          <a:p>
            <a:endParaRPr lang="en-US" altLang="en-US"/>
          </a:p>
          <a:p>
            <a:r>
              <a:rPr lang="en-US" altLang="en-US"/>
              <a:t>Direct students to review the table shown, which lists some common human diseases caused by viruses.</a:t>
            </a:r>
          </a:p>
          <a:p>
            <a:endParaRPr lang="en-US" altLang="en-US"/>
          </a:p>
          <a:p>
            <a:r>
              <a:rPr lang="en-US" altLang="en-US"/>
              <a:t>Ask: Which virus can cause cancer?</a:t>
            </a:r>
          </a:p>
          <a:p>
            <a:r>
              <a:rPr lang="en-US" altLang="en-US"/>
              <a:t>Answer: human papillomavirus</a:t>
            </a:r>
          </a:p>
          <a:p>
            <a:endParaRPr lang="en-US" altLang="en-US"/>
          </a:p>
          <a:p>
            <a:r>
              <a:rPr lang="en-US" altLang="en-US"/>
              <a:t>Click to highlight the location in the table where this information is found.</a:t>
            </a:r>
          </a:p>
          <a:p>
            <a:endParaRPr lang="en-US" altLang="en-US"/>
          </a:p>
          <a:p>
            <a:r>
              <a:rPr lang="en-US" altLang="en-US"/>
              <a:t>Point out that viruses produce serious animal and plant diseases as well.</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89D4184-949C-4E0A-9589-91FDEB1666FB}" type="slidenum">
              <a:rPr lang="en-US" altLang="en-US" sz="1200">
                <a:latin typeface="Calibri" panose="020F0502020204030204" pitchFamily="34" charset="0"/>
              </a:rPr>
              <a:pPr eaLnBrk="1" hangingPunct="1"/>
              <a:t>26</a:t>
            </a:fld>
            <a:endParaRPr lang="en-US" altLang="en-US" sz="1200">
              <a:latin typeface="Calibri" panose="020F0502020204030204" pitchFamily="34" charset="0"/>
            </a:endParaRPr>
          </a:p>
        </p:txBody>
      </p:sp>
    </p:spTree>
    <p:extLst>
      <p:ext uri="{BB962C8B-B14F-4D97-AF65-F5344CB8AC3E}">
        <p14:creationId xmlns:p14="http://schemas.microsoft.com/office/powerpoint/2010/main" val="2994804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Tell students: In most cases, the best way to protect against most viral diseases lies in prevention, often by the use of vaccines, such as the smallpox vaccine.</a:t>
            </a:r>
          </a:p>
          <a:p>
            <a:endParaRPr lang="en-US" altLang="en-US" dirty="0"/>
          </a:p>
          <a:p>
            <a:r>
              <a:rPr lang="en-US" altLang="en-US" dirty="0"/>
              <a:t>Click to reveal this information.</a:t>
            </a:r>
          </a:p>
          <a:p>
            <a:r>
              <a:rPr lang="en-US" altLang="en-US" dirty="0"/>
              <a:t>Tell students: Personal hygiene matters, too. Recent studies show that cold and flu viruses are often transmitted by hand-to-mouth contact. Effective ways to help prevent infection include washing your hands frequently, avoiding contact with sick individuals, and coughing or sneezing into a tissue or your sleeve, not into your hands.</a:t>
            </a:r>
          </a:p>
          <a:p>
            <a:endParaRPr lang="en-US" altLang="en-US" dirty="0"/>
          </a:p>
          <a:p>
            <a:r>
              <a:rPr lang="en-US" altLang="en-US" dirty="0"/>
              <a:t>Click to reveal information about antibiotics.</a:t>
            </a:r>
          </a:p>
          <a:p>
            <a:r>
              <a:rPr lang="en-US" altLang="en-US" dirty="0"/>
              <a:t>Explain to students that, unlike bacterial diseases, viral diseases cannot be treated with antibiotics. In recent years, however, limited progress has been made in developing a handful of antiviral drugs that attack specific viral enzymes that host cells do not have. These treatments include an antiviral medication that can help speed recovery from the flu virus and others that have helped prolong the lives of people infected with HIV.</a:t>
            </a:r>
          </a:p>
          <a:p>
            <a:endParaRPr lang="en-US" altLang="en-US" dirty="0"/>
          </a:p>
          <a:p>
            <a:r>
              <a:rPr lang="en-US" altLang="en-US" dirty="0"/>
              <a:t>Ask: What advantage do vaccines have over antibiotic and antiviral drugs?</a:t>
            </a:r>
          </a:p>
          <a:p>
            <a:r>
              <a:rPr lang="en-US" altLang="en-US" dirty="0"/>
              <a:t>Answer: Vaccines actually prevent the occurrence of a disease; antibiotics and antiviral drugs treat an existing disease.</a:t>
            </a:r>
          </a:p>
          <a:p>
            <a:endParaRPr lang="en-US" altLang="en-US" dirty="0"/>
          </a:p>
          <a:p>
            <a:r>
              <a:rPr lang="en-US" altLang="en-US" dirty="0"/>
              <a:t>Address one possible misconception among students about vaccines.</a:t>
            </a:r>
          </a:p>
          <a:p>
            <a:endParaRPr lang="en-US" altLang="en-US" dirty="0"/>
          </a:p>
          <a:p>
            <a:r>
              <a:rPr lang="en-US" altLang="en-US" dirty="0"/>
              <a:t>Ask: </a:t>
            </a:r>
            <a:r>
              <a:rPr lang="en-US" altLang="en-US" u="none" dirty="0"/>
              <a:t>Can vaccines have serious, harmful side effects including illness and death?</a:t>
            </a:r>
          </a:p>
          <a:p>
            <a:r>
              <a:rPr lang="en-US" altLang="en-US" u="none" dirty="0"/>
              <a:t>Answer: Although some vaccines are associated with mild side effects, such as soreness at the injection site and low fever, severe side effects can occur but are exceedingly rare.</a:t>
            </a:r>
          </a:p>
          <a:p>
            <a:endParaRPr lang="en-US" altLang="en-US" dirty="0"/>
          </a:p>
          <a:p>
            <a:r>
              <a:rPr lang="en-US" altLang="en-US" dirty="0"/>
              <a:t>Explain to students that they may find Web sites that use information from the Vaccine Adverse Event Reporting System to misrepresent the safety record of vaccines. Explain that events reported through this system do not necessarily have a causal link to a vaccine. Tell them that anyone can report adverse events through this Web site, and it takes further study to conclude if a vaccine caused the effects.</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420168E-9105-4B71-9B4E-2C52ED611E47}" type="slidenum">
              <a:rPr lang="en-US" altLang="en-US" sz="1200">
                <a:latin typeface="Calibri" panose="020F0502020204030204" pitchFamily="34" charset="0"/>
              </a:rPr>
              <a:pPr eaLnBrk="1" hangingPunct="1"/>
              <a:t>27</a:t>
            </a:fld>
            <a:endParaRPr lang="en-US" altLang="en-US" sz="1200">
              <a:latin typeface="Calibri" panose="020F0502020204030204" pitchFamily="34" charset="0"/>
            </a:endParaRPr>
          </a:p>
        </p:txBody>
      </p:sp>
    </p:spTree>
    <p:extLst>
      <p:ext uri="{BB962C8B-B14F-4D97-AF65-F5344CB8AC3E}">
        <p14:creationId xmlns:p14="http://schemas.microsoft.com/office/powerpoint/2010/main" val="3108667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25C4A2-E5CE-4171-99E4-E562E73BE6C1}" type="slidenum">
              <a:rPr lang="en-US" smtClean="0"/>
              <a:t>28</a:t>
            </a:fld>
            <a:endParaRPr lang="en-US"/>
          </a:p>
        </p:txBody>
      </p:sp>
    </p:spTree>
    <p:extLst>
      <p:ext uri="{BB962C8B-B14F-4D97-AF65-F5344CB8AC3E}">
        <p14:creationId xmlns:p14="http://schemas.microsoft.com/office/powerpoint/2010/main" val="1006250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Click to reveal the DNA sequences bullet point.</a:t>
            </a:r>
          </a:p>
          <a:p>
            <a:r>
              <a:rPr lang="en-US" altLang="en-US" dirty="0"/>
              <a:t>Explain that the DNA sequences of key archaea genes are more like those of eukaryotes than those of bacteria. Based on these and other observations, scientists have concluded that archaea and eukaryotes are related more closely to each other than to bacteria.</a:t>
            </a:r>
          </a:p>
          <a:p>
            <a:endParaRPr lang="en-US" altLang="en-US" dirty="0"/>
          </a:p>
          <a:p>
            <a:r>
              <a:rPr lang="en-US" altLang="en-US" dirty="0"/>
              <a:t>Ask: How would a diagram of an </a:t>
            </a:r>
            <a:r>
              <a:rPr lang="en-US" altLang="en-US" dirty="0" err="1"/>
              <a:t>archaean</a:t>
            </a:r>
            <a:r>
              <a:rPr lang="en-US" altLang="en-US" dirty="0"/>
              <a:t> be similar to the diagram of the bacteria shown on the previous slide?</a:t>
            </a:r>
          </a:p>
          <a:p>
            <a:r>
              <a:rPr lang="en-US" altLang="en-US" dirty="0"/>
              <a:t>Answer: Like the bacterium, the </a:t>
            </a:r>
            <a:r>
              <a:rPr lang="en-US" altLang="en-US" dirty="0" err="1"/>
              <a:t>archaean</a:t>
            </a:r>
            <a:r>
              <a:rPr lang="en-US" altLang="en-US" dirty="0"/>
              <a:t> would lack a nucleus. It would also have a cell wall.</a:t>
            </a:r>
          </a:p>
          <a:p>
            <a:endParaRPr lang="en-US" altLang="en-US" dirty="0"/>
          </a:p>
          <a:p>
            <a:r>
              <a:rPr lang="en-US" altLang="en-US" dirty="0"/>
              <a:t>Ask: How would a diagram of an </a:t>
            </a:r>
            <a:r>
              <a:rPr lang="en-US" altLang="en-US" dirty="0" err="1"/>
              <a:t>archaean</a:t>
            </a:r>
            <a:r>
              <a:rPr lang="en-US" altLang="en-US" dirty="0"/>
              <a:t> be different from the diagram of the bacteria shown on the previous slide?</a:t>
            </a:r>
          </a:p>
          <a:p>
            <a:r>
              <a:rPr lang="en-US" altLang="en-US" dirty="0"/>
              <a:t>Answer: The cell wall would be labeled differently, because archaea do not have peptidoglycan in their cell walls.</a:t>
            </a:r>
          </a:p>
          <a:p>
            <a:endParaRPr lang="en-US" altLang="en-US" dirty="0"/>
          </a:p>
          <a:p>
            <a:r>
              <a:rPr lang="en-US" altLang="en-US" dirty="0"/>
              <a:t>Tell students: Archaea live in extremely harsh environments. </a:t>
            </a:r>
          </a:p>
          <a:p>
            <a:r>
              <a:rPr lang="en-US" altLang="en-US" dirty="0"/>
              <a:t>Click to reveal this point. </a:t>
            </a:r>
          </a:p>
          <a:p>
            <a:endParaRPr lang="en-US" altLang="en-US" dirty="0"/>
          </a:p>
          <a:p>
            <a:r>
              <a:rPr lang="en-US" altLang="en-US" dirty="0"/>
              <a:t>One group of archaea produce methane gas and live in environments with little or no oxygen, such as thick mud and the digestive tracts of animals. Other archaea live in extremely salty environments, such as Utah</a:t>
            </a:r>
            <a:r>
              <a:rPr lang="ja-JP" altLang="en-US" dirty="0"/>
              <a:t>’</a:t>
            </a:r>
            <a:r>
              <a:rPr lang="en-US" altLang="ja-JP" dirty="0"/>
              <a:t>s Great Salt Lake, or in hot springs where temperatures approach the boiling point of water.</a:t>
            </a:r>
          </a:p>
          <a:p>
            <a:endParaRPr lang="en-US" dirty="0"/>
          </a:p>
        </p:txBody>
      </p:sp>
      <p:sp>
        <p:nvSpPr>
          <p:cNvPr id="4" name="Slide Number Placeholder 3"/>
          <p:cNvSpPr>
            <a:spLocks noGrp="1"/>
          </p:cNvSpPr>
          <p:nvPr>
            <p:ph type="sldNum" sz="quarter" idx="10"/>
          </p:nvPr>
        </p:nvSpPr>
        <p:spPr/>
        <p:txBody>
          <a:bodyPr/>
          <a:lstStyle/>
          <a:p>
            <a:fld id="{1A25C4A2-E5CE-4171-99E4-E562E73BE6C1}" type="slidenum">
              <a:rPr lang="en-US" smtClean="0"/>
              <a:t>4</a:t>
            </a:fld>
            <a:endParaRPr lang="en-US"/>
          </a:p>
        </p:txBody>
      </p:sp>
    </p:spTree>
    <p:extLst>
      <p:ext uri="{BB962C8B-B14F-4D97-AF65-F5344CB8AC3E}">
        <p14:creationId xmlns:p14="http://schemas.microsoft.com/office/powerpoint/2010/main" val="2082420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25C4A2-E5CE-4171-99E4-E562E73BE6C1}" type="slidenum">
              <a:rPr lang="en-US" smtClean="0"/>
              <a:t>5</a:t>
            </a:fld>
            <a:endParaRPr lang="en-US"/>
          </a:p>
        </p:txBody>
      </p:sp>
    </p:spTree>
    <p:extLst>
      <p:ext uri="{BB962C8B-B14F-4D97-AF65-F5344CB8AC3E}">
        <p14:creationId xmlns:p14="http://schemas.microsoft.com/office/powerpoint/2010/main" val="415133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Tell students: Prokaryotes obtain energy in diverse ways.</a:t>
            </a:r>
          </a:p>
          <a:p>
            <a:endParaRPr lang="en-US" altLang="en-US"/>
          </a:p>
          <a:p>
            <a:r>
              <a:rPr lang="en-US" altLang="en-US"/>
              <a:t>Explain to students that prokaryotes need a supply of chemical energy, which they store in the form of fuel molecules such as sugars. </a:t>
            </a:r>
          </a:p>
          <a:p>
            <a:endParaRPr lang="en-US" altLang="en-US"/>
          </a:p>
          <a:p>
            <a:r>
              <a:rPr lang="en-US" altLang="en-US"/>
              <a:t>Direct students to consider the table, which compares the ways prokaryotes obtain energy.</a:t>
            </a:r>
          </a:p>
          <a:p>
            <a:endParaRPr lang="en-US" altLang="en-US"/>
          </a:p>
          <a:p>
            <a:r>
              <a:rPr lang="en-US" altLang="en-US"/>
              <a:t>Point out that some species are able to change their method of energy capture or release depending on the conditions of their environment.</a:t>
            </a:r>
          </a:p>
          <a:p>
            <a:endParaRPr lang="en-US" altLang="en-US"/>
          </a:p>
          <a:p>
            <a:r>
              <a:rPr lang="en-US" altLang="en-US"/>
              <a:t>Ask: What is the term for a prokaryote that uses only light as its energy source?</a:t>
            </a:r>
          </a:p>
          <a:p>
            <a:r>
              <a:rPr lang="en-US" altLang="en-US"/>
              <a:t>Answer: A photoautotroph uses only light as its energy source.</a:t>
            </a:r>
          </a:p>
          <a:p>
            <a:endParaRPr lang="en-US" altLang="en-US"/>
          </a:p>
          <a:p>
            <a:r>
              <a:rPr lang="en-US" altLang="en-US"/>
              <a:t>Click to highlight the location of this information in the table.</a:t>
            </a: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F30AE9B-B59A-4E1B-8774-4EA300385DB1}"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3506049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25C4A2-E5CE-4171-99E4-E562E73BE6C1}" type="slidenum">
              <a:rPr lang="en-US" smtClean="0"/>
              <a:t>11</a:t>
            </a:fld>
            <a:endParaRPr lang="en-US"/>
          </a:p>
        </p:txBody>
      </p:sp>
    </p:spTree>
    <p:extLst>
      <p:ext uri="{BB962C8B-B14F-4D97-AF65-F5344CB8AC3E}">
        <p14:creationId xmlns:p14="http://schemas.microsoft.com/office/powerpoint/2010/main" val="3488282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Ask: What type of organism is vital to recycling matter in an ecosystem?</a:t>
            </a:r>
          </a:p>
          <a:p>
            <a:r>
              <a:rPr lang="en-US" altLang="en-US" dirty="0"/>
              <a:t>Answer: decomposer</a:t>
            </a:r>
          </a:p>
          <a:p>
            <a:endParaRPr lang="en-US" altLang="en-US" dirty="0"/>
          </a:p>
          <a:p>
            <a:r>
              <a:rPr lang="en-US" altLang="en-US" dirty="0"/>
              <a:t>Tell students: Bacterial decomposers are also essential to industrial sewage treatment, helping to produce purified water and chemicals that can be used as fertilizers.</a:t>
            </a:r>
          </a:p>
          <a:p>
            <a:endParaRPr lang="en-US" altLang="en-US" dirty="0"/>
          </a:p>
          <a:p>
            <a:r>
              <a:rPr lang="en-US" altLang="en-US" dirty="0"/>
              <a:t>Click to reveal the image and text for </a:t>
            </a:r>
            <a:r>
              <a:rPr lang="en-US" altLang="en-US" i="1" dirty="0"/>
              <a:t>Rhizobium</a:t>
            </a:r>
            <a:r>
              <a:rPr lang="en-US" altLang="en-US" dirty="0"/>
              <a:t>. </a:t>
            </a:r>
          </a:p>
          <a:p>
            <a:r>
              <a:rPr lang="en-US" altLang="en-US" dirty="0"/>
              <a:t>Tell students: Bacteria of the genus </a:t>
            </a:r>
            <a:r>
              <a:rPr lang="en-US" altLang="en-US" i="1" dirty="0"/>
              <a:t>Rhizobium </a:t>
            </a:r>
            <a:r>
              <a:rPr lang="en-US" altLang="en-US" dirty="0"/>
              <a:t>often live symbiotically within nodules attached to roots of legumes such as clover, where they convert atmospheric nitrogen into a form that is useable by plants.</a:t>
            </a:r>
          </a:p>
          <a:p>
            <a:endParaRPr lang="en-US" altLang="en-US" dirty="0"/>
          </a:p>
          <a:p>
            <a:r>
              <a:rPr lang="en-US" altLang="en-US" dirty="0"/>
              <a:t>Click to reveal the image and text for </a:t>
            </a:r>
            <a:r>
              <a:rPr lang="en-US" altLang="en-US" i="1" dirty="0"/>
              <a:t>Anabaena</a:t>
            </a:r>
            <a:r>
              <a:rPr lang="en-US" altLang="en-US" dirty="0"/>
              <a:t>. </a:t>
            </a:r>
          </a:p>
          <a:p>
            <a:r>
              <a:rPr lang="en-US" altLang="en-US" dirty="0"/>
              <a:t>Tell students: Cyanobacteria of the genus </a:t>
            </a:r>
            <a:r>
              <a:rPr lang="en-US" altLang="en-US" i="1" dirty="0"/>
              <a:t>Anabaena</a:t>
            </a:r>
            <a:r>
              <a:rPr lang="en-US" altLang="en-US" dirty="0"/>
              <a:t> form filamentous chains in ponds and other aquatic environments, where they perform photosynthesis.</a:t>
            </a:r>
          </a:p>
          <a:p>
            <a:endParaRPr lang="en-US" altLang="en-US" dirty="0"/>
          </a:p>
          <a:p>
            <a:r>
              <a:rPr lang="en-US" altLang="en-US" dirty="0"/>
              <a:t>Click to reveal image and text for actinomycetes.</a:t>
            </a:r>
          </a:p>
          <a:p>
            <a:r>
              <a:rPr lang="en-US" altLang="en-US" dirty="0"/>
              <a:t>Tell students: Bacteria called actinomycetes are present in soil and in rotting plant material such as fallen logs, where they decompose complex organic molecules into simpler molecules.</a:t>
            </a:r>
          </a:p>
          <a:p>
            <a:endParaRPr lang="en-US" altLang="en-US" dirty="0"/>
          </a:p>
          <a:p>
            <a:r>
              <a:rPr lang="en-US" altLang="en-US" dirty="0"/>
              <a:t>Point out that the growth of organisms such as bacteria can also disrupt the health of ecosystems. Share the example of when an oversupply of nutrients causes the explosive growth of algae and other producers in freshwater lakes. As these organisms die off, bacterial decomposers flourish. When this happens to excess, the bacteria can use up virtually all of the dissolved oxygen in the water, causing massive fish kills that further disrupt ecosystems.</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803E92C-49BB-4EF3-91A3-7AFB156883F3}" type="slidenum">
              <a:rPr lang="en-US" altLang="en-US" sz="1200">
                <a:latin typeface="Calibri" panose="020F0502020204030204" pitchFamily="34" charset="0"/>
              </a:rPr>
              <a:pPr eaLnBrk="1" hangingPunct="1"/>
              <a:t>12</a:t>
            </a:fld>
            <a:endParaRPr lang="en-US" altLang="en-US" sz="1200">
              <a:latin typeface="Calibri" panose="020F0502020204030204" pitchFamily="34" charset="0"/>
            </a:endParaRPr>
          </a:p>
        </p:txBody>
      </p:sp>
    </p:spTree>
    <p:extLst>
      <p:ext uri="{BB962C8B-B14F-4D97-AF65-F5344CB8AC3E}">
        <p14:creationId xmlns:p14="http://schemas.microsoft.com/office/powerpoint/2010/main" val="193271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Ask: What type of organism is found at the base of every food web?</a:t>
            </a:r>
          </a:p>
          <a:p>
            <a:r>
              <a:rPr lang="en-US" altLang="en-US" dirty="0"/>
              <a:t>Answer: producer</a:t>
            </a:r>
          </a:p>
          <a:p>
            <a:endParaRPr lang="en-US" altLang="en-US" dirty="0"/>
          </a:p>
          <a:p>
            <a:r>
              <a:rPr lang="en-US" altLang="en-US" dirty="0"/>
              <a:t>Tell students: Photosynthetic prokaryotes are among the most important producers on the planet.</a:t>
            </a:r>
          </a:p>
          <a:p>
            <a:endParaRPr lang="en-US" altLang="en-US" dirty="0"/>
          </a:p>
          <a:p>
            <a:r>
              <a:rPr lang="en-US" altLang="en-US" dirty="0"/>
              <a:t>Share with students the example of the tiny cyanobacterium </a:t>
            </a:r>
            <a:r>
              <a:rPr lang="en-US" altLang="en-US" i="1" dirty="0"/>
              <a:t>Prochlorococcus</a:t>
            </a:r>
            <a:r>
              <a:rPr lang="en-US" altLang="en-US" dirty="0"/>
              <a:t>,</a:t>
            </a:r>
            <a:r>
              <a:rPr lang="en-US" altLang="en-US" i="1" dirty="0"/>
              <a:t> </a:t>
            </a:r>
            <a:r>
              <a:rPr lang="en-US" altLang="en-US" dirty="0"/>
              <a:t>which alone may account for more than half of the primary production in the open ocean. Point out that food chains everywhere are dependent upon prokaryotes as producers of food and biomass.</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025C3C2-AA2B-4EE1-93DE-454B136429D7}"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68844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Tell students: While nitrogen gas makes up 80 percent of Earth</a:t>
            </a:r>
            <a:r>
              <a:rPr lang="ja-JP" altLang="en-US"/>
              <a:t>’</a:t>
            </a:r>
            <a:r>
              <a:rPr lang="en-US" altLang="ja-JP"/>
              <a:t>s atmosphere, only a few organisms—all of them prokaryotes—can convert nitrogen into useful forms.</a:t>
            </a:r>
          </a:p>
          <a:p>
            <a:endParaRPr lang="en-US" altLang="en-US"/>
          </a:p>
          <a:p>
            <a:r>
              <a:rPr lang="en-US" altLang="en-US"/>
              <a:t>Explain to students that the process of nitrogen fixation converts nitrogen gas into ammonia (NH</a:t>
            </a:r>
            <a:r>
              <a:rPr lang="en-US" altLang="en-US" baseline="-25000"/>
              <a:t>3</a:t>
            </a:r>
            <a:r>
              <a:rPr lang="en-US" altLang="en-US"/>
              <a:t>). Ammonia can then be converted to nitrates that plants need, helping to maintain healthy ecosystems. </a:t>
            </a:r>
          </a:p>
          <a:p>
            <a:endParaRPr lang="en-US" altLang="en-US"/>
          </a:p>
          <a:p>
            <a:r>
              <a:rPr lang="en-US" altLang="en-US"/>
              <a:t>Tell students: Nitrogen-fixing bacteria and archaea provide 90 percent of the nitrogen used by other organisms. </a:t>
            </a:r>
          </a:p>
          <a:p>
            <a:endParaRPr lang="en-US" altLang="en-US"/>
          </a:p>
          <a:p>
            <a:r>
              <a:rPr lang="en-US" altLang="en-US"/>
              <a:t>Click to reveal this information.</a:t>
            </a:r>
          </a:p>
          <a:p>
            <a:endParaRPr lang="en-US" altLang="en-US"/>
          </a:p>
          <a:p>
            <a:r>
              <a:rPr lang="en-US" altLang="en-US"/>
              <a:t>Tell students: The rest is provided by nitrogen-containing compounds from weathering rocks. Some even comes when lightning combines oxygen and nitrogen in the atmosphere.</a:t>
            </a:r>
          </a:p>
          <a:p>
            <a:endParaRPr lang="en-US" altLang="en-US"/>
          </a:p>
          <a:p>
            <a:r>
              <a:rPr lang="en-US" altLang="en-US"/>
              <a:t>Help students understand the importance of the process of nitrogen fixation.</a:t>
            </a:r>
          </a:p>
          <a:p>
            <a:endParaRPr lang="en-US" altLang="en-US"/>
          </a:p>
          <a:p>
            <a:r>
              <a:rPr lang="en-US" altLang="en-US"/>
              <a:t>Ask: How do humans and other animals get the nitrogen they need to make proteins?</a:t>
            </a:r>
          </a:p>
          <a:p>
            <a:r>
              <a:rPr lang="en-US" altLang="en-US"/>
              <a:t>Answer: They eat plants or animals that have eaten plants. Plants get nitrogen from nitrogen-fixing bacteria.</a:t>
            </a:r>
          </a:p>
          <a:p>
            <a:endParaRPr lang="en-US" altLang="en-US"/>
          </a:p>
          <a:p>
            <a:r>
              <a:rPr lang="en-US" altLang="en-US"/>
              <a:t>Tell students: Some plants have symbiotic relationships with nitrogen-fixing prokaryotes. </a:t>
            </a:r>
          </a:p>
          <a:p>
            <a:endParaRPr lang="en-US" altLang="en-US"/>
          </a:p>
          <a:p>
            <a:r>
              <a:rPr lang="en-US" altLang="en-US"/>
              <a:t>Point out that the bacterium </a:t>
            </a:r>
            <a:r>
              <a:rPr lang="en-US" altLang="en-US" i="1"/>
              <a:t>Rhizobium </a:t>
            </a:r>
            <a:r>
              <a:rPr lang="en-US" altLang="en-US"/>
              <a:t>grows in nodules, or knobs, on the roots of legume plants such as clover and soybean. </a:t>
            </a:r>
          </a:p>
          <a:p>
            <a:endParaRPr lang="en-US" altLang="en-US"/>
          </a:p>
          <a:p>
            <a:r>
              <a:rPr lang="en-US" altLang="en-US"/>
              <a:t>Ask a volunteer to point out the nodules in the image.</a:t>
            </a:r>
          </a:p>
          <a:p>
            <a:endParaRPr lang="en-US" altLang="en-US"/>
          </a:p>
          <a:p>
            <a:r>
              <a:rPr lang="en-US" altLang="en-US"/>
              <a:t>Click to highlight some of the nodules.</a:t>
            </a:r>
          </a:p>
          <a:p>
            <a:endParaRPr lang="en-US" altLang="en-US"/>
          </a:p>
          <a:p>
            <a:r>
              <a:rPr lang="en-US" altLang="en-US"/>
              <a:t>Tell students: The </a:t>
            </a:r>
            <a:r>
              <a:rPr lang="en-US" altLang="en-US" i="1"/>
              <a:t>Rhizobium </a:t>
            </a:r>
            <a:r>
              <a:rPr lang="en-US" altLang="en-US"/>
              <a:t>bacteria within these nodules convert nitrogen in the air into the nitrogen compounds essential for plant growth. In effect, these plants have fertilizer factories in their roots.</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948A6A4-22D1-4EF6-A829-593D8561E667}"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Tree>
    <p:extLst>
      <p:ext uri="{BB962C8B-B14F-4D97-AF65-F5344CB8AC3E}">
        <p14:creationId xmlns:p14="http://schemas.microsoft.com/office/powerpoint/2010/main" val="156132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84" charset="-128"/>
              </a:rPr>
              <a:t>Read the lesson title aloud to students.</a:t>
            </a:r>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9791FA5-4C2D-4C78-9881-A471BB51746B}" type="slidenum">
              <a:rPr lang="en-US" altLang="en-US" sz="1200">
                <a:latin typeface="Calibri" panose="020F0502020204030204" pitchFamily="34" charset="0"/>
              </a:rPr>
              <a:pPr eaLnBrk="1" hangingPunct="1"/>
              <a:t>16</a:t>
            </a:fld>
            <a:endParaRPr lang="en-US" altLang="en-US" sz="1200">
              <a:latin typeface="Calibri" panose="020F0502020204030204" pitchFamily="34" charset="0"/>
            </a:endParaRPr>
          </a:p>
        </p:txBody>
      </p:sp>
    </p:spTree>
    <p:extLst>
      <p:ext uri="{BB962C8B-B14F-4D97-AF65-F5344CB8AC3E}">
        <p14:creationId xmlns:p14="http://schemas.microsoft.com/office/powerpoint/2010/main" val="2970243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30829944-B02B-412E-9083-EE3A8C9D1C92}" type="slidenum">
              <a:rPr lang="en-US" smtClean="0"/>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9561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1767698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358045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sson Page with red outlines">
    <p:spTree>
      <p:nvGrpSpPr>
        <p:cNvPr id="1" name=""/>
        <p:cNvGrpSpPr/>
        <p:nvPr/>
      </p:nvGrpSpPr>
      <p:grpSpPr>
        <a:xfrm>
          <a:off x="0" y="0"/>
          <a:ext cx="0" cy="0"/>
          <a:chOff x="0" y="0"/>
          <a:chExt cx="0" cy="0"/>
        </a:xfrm>
      </p:grpSpPr>
      <p:cxnSp>
        <p:nvCxnSpPr>
          <p:cNvPr id="6" name="Straight Connector 5"/>
          <p:cNvCxnSpPr/>
          <p:nvPr/>
        </p:nvCxnSpPr>
        <p:spPr>
          <a:xfrm>
            <a:off x="603251" y="301625"/>
            <a:ext cx="10972800" cy="0"/>
          </a:xfrm>
          <a:prstGeom prst="line">
            <a:avLst/>
          </a:prstGeom>
          <a:ln w="25400">
            <a:solidFill>
              <a:srgbClr val="0072BC"/>
            </a:solidFill>
          </a:ln>
        </p:spPr>
        <p:style>
          <a:lnRef idx="1">
            <a:schemeClr val="accent1"/>
          </a:lnRef>
          <a:fillRef idx="0">
            <a:schemeClr val="accent1"/>
          </a:fillRef>
          <a:effectRef idx="0">
            <a:schemeClr val="accent1"/>
          </a:effectRef>
          <a:fontRef idx="minor">
            <a:schemeClr val="tx1"/>
          </a:fontRef>
        </p:style>
      </p:cxnSp>
      <p:sp>
        <p:nvSpPr>
          <p:cNvPr id="3" name="Title 1"/>
          <p:cNvSpPr>
            <a:spLocks noGrp="1"/>
          </p:cNvSpPr>
          <p:nvPr>
            <p:ph type="title"/>
          </p:nvPr>
        </p:nvSpPr>
        <p:spPr>
          <a:xfrm>
            <a:off x="609600" y="384048"/>
            <a:ext cx="10972800" cy="548640"/>
          </a:xfrm>
          <a:prstGeom prst="rect">
            <a:avLst/>
          </a:prstGeom>
        </p:spPr>
        <p:txBody>
          <a:bodyPr lIns="0" tIns="0" rIns="0" bIns="0"/>
          <a:lstStyle>
            <a:lvl1pPr>
              <a:defRPr sz="3200">
                <a:solidFill>
                  <a:srgbClr val="0072BC"/>
                </a:solidFill>
              </a:defRPr>
            </a:lvl1pPr>
          </a:lstStyle>
          <a:p>
            <a:r>
              <a:rPr lang="en-US"/>
              <a:t>Click to edit Master title style</a:t>
            </a:r>
            <a:endParaRPr lang="en-US" dirty="0"/>
          </a:p>
        </p:txBody>
      </p:sp>
      <p:sp>
        <p:nvSpPr>
          <p:cNvPr id="5" name="Picture Placeholder 5"/>
          <p:cNvSpPr>
            <a:spLocks noGrp="1"/>
          </p:cNvSpPr>
          <p:nvPr>
            <p:ph type="pic" sz="quarter" idx="11"/>
          </p:nvPr>
        </p:nvSpPr>
        <p:spPr>
          <a:xfrm>
            <a:off x="603251" y="4236441"/>
            <a:ext cx="10972800" cy="2432648"/>
          </a:xfrm>
          <a:prstGeom prst="rect">
            <a:avLst/>
          </a:prstGeom>
        </p:spPr>
        <p:txBody>
          <a:bodyPr/>
          <a:lstStyle>
            <a:lvl1pPr marL="0" indent="0">
              <a:buClr>
                <a:schemeClr val="bg2">
                  <a:lumMod val="65000"/>
                </a:schemeClr>
              </a:buClr>
              <a:buFont typeface="Wingdings" pitchFamily="2" charset="2"/>
              <a:buNone/>
              <a:defRPr sz="2400">
                <a:solidFill>
                  <a:srgbClr val="000000"/>
                </a:solidFill>
              </a:defRPr>
            </a:lvl1pPr>
          </a:lstStyle>
          <a:p>
            <a:pPr lvl="0"/>
            <a:r>
              <a:rPr lang="en-US" noProof="0" dirty="0"/>
              <a:t>Click icon to add picture</a:t>
            </a:r>
          </a:p>
        </p:txBody>
      </p:sp>
      <p:sp>
        <p:nvSpPr>
          <p:cNvPr id="7" name="Text Placeholder 9"/>
          <p:cNvSpPr>
            <a:spLocks noGrp="1"/>
          </p:cNvSpPr>
          <p:nvPr>
            <p:ph type="body" sz="quarter" idx="12"/>
          </p:nvPr>
        </p:nvSpPr>
        <p:spPr>
          <a:xfrm>
            <a:off x="603251" y="1097280"/>
            <a:ext cx="10972800" cy="2864590"/>
          </a:xfrm>
          <a:prstGeom prst="rect">
            <a:avLst/>
          </a:prstGeom>
        </p:spPr>
        <p:txBody>
          <a:bodyPr lIns="0" tIns="0" rIns="0" bIns="0"/>
          <a:lstStyle>
            <a:lvl1pPr marL="0" indent="0">
              <a:buClr>
                <a:schemeClr val="bg2">
                  <a:lumMod val="65000"/>
                </a:schemeClr>
              </a:buClr>
              <a:buFont typeface="Wingdings" pitchFamily="2" charset="2"/>
              <a:buNone/>
              <a:defRPr sz="2400">
                <a:solidFill>
                  <a:srgbClr val="000000"/>
                </a:solidFill>
              </a:defRPr>
            </a:lvl1pPr>
            <a:lvl2pPr marL="457200" indent="0">
              <a:buClr>
                <a:schemeClr val="bg2">
                  <a:lumMod val="65000"/>
                </a:schemeClr>
              </a:buClr>
              <a:buNone/>
              <a:defRPr sz="2400">
                <a:solidFill>
                  <a:srgbClr val="000000"/>
                </a:solidFill>
              </a:defRPr>
            </a:lvl2pPr>
            <a:lvl3pPr>
              <a:buClr>
                <a:schemeClr val="bg2">
                  <a:lumMod val="65000"/>
                </a:schemeClr>
              </a:buClr>
              <a:defRPr sz="2400">
                <a:solidFill>
                  <a:srgbClr val="000000"/>
                </a:solidFill>
              </a:defRPr>
            </a:lvl3pPr>
            <a:lvl4pPr>
              <a:buClr>
                <a:schemeClr val="bg2">
                  <a:lumMod val="65000"/>
                </a:schemeClr>
              </a:buClr>
              <a:defRPr sz="2400">
                <a:solidFill>
                  <a:srgbClr val="000000"/>
                </a:solidFill>
              </a:defRPr>
            </a:lvl4pPr>
            <a:lvl5pPr>
              <a:buClr>
                <a:schemeClr val="bg2">
                  <a:lumMod val="65000"/>
                </a:schemeClr>
              </a:buClr>
              <a:defRPr sz="2400">
                <a:solidFill>
                  <a:srgbClr val="000000"/>
                </a:solidFill>
              </a:defRPr>
            </a:lvl5pPr>
          </a:lstStyle>
          <a:p>
            <a:pPr lvl="0"/>
            <a:r>
              <a:rPr lang="en-US"/>
              <a:t>Click to edit Master text styles</a:t>
            </a:r>
          </a:p>
        </p:txBody>
      </p:sp>
    </p:spTree>
    <p:extLst>
      <p:ext uri="{BB962C8B-B14F-4D97-AF65-F5344CB8AC3E}">
        <p14:creationId xmlns:p14="http://schemas.microsoft.com/office/powerpoint/2010/main" val="33074681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Pictur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33" y="0"/>
            <a:ext cx="121962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Connector 3"/>
          <p:cNvCxnSpPr/>
          <p:nvPr/>
        </p:nvCxnSpPr>
        <p:spPr>
          <a:xfrm>
            <a:off x="609600" y="2111376"/>
            <a:ext cx="0" cy="1101725"/>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09600" y="2111375"/>
            <a:ext cx="1642533"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1599333" y="2103439"/>
            <a:ext cx="0" cy="1101725"/>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9939867" y="2111375"/>
            <a:ext cx="1642533"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09600" y="548640"/>
            <a:ext cx="10972800" cy="1188720"/>
          </a:xfrm>
          <a:prstGeom prst="rect">
            <a:avLst/>
          </a:prstGeom>
        </p:spPr>
        <p:txBody>
          <a:bodyPr lIns="0" tIns="0" rIns="0" bIns="0"/>
          <a:lstStyle/>
          <a:p>
            <a:r>
              <a:rPr lang="en-US"/>
              <a:t>Click to edit Master title style</a:t>
            </a:r>
            <a:endParaRPr lang="en-US" dirty="0"/>
          </a:p>
        </p:txBody>
      </p:sp>
    </p:spTree>
    <p:extLst>
      <p:ext uri="{BB962C8B-B14F-4D97-AF65-F5344CB8AC3E}">
        <p14:creationId xmlns:p14="http://schemas.microsoft.com/office/powerpoint/2010/main" val="3676826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esson Objectives Page">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33" y="0"/>
            <a:ext cx="121962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600" y="548640"/>
            <a:ext cx="10972800" cy="548640"/>
          </a:xfrm>
          <a:prstGeom prst="rect">
            <a:avLst/>
          </a:prstGeom>
        </p:spPr>
        <p:txBody>
          <a:bodyPr lIns="0" tIns="0" rIns="0" bIns="0"/>
          <a:lstStyle>
            <a:lvl1pPr>
              <a:defRPr sz="3200">
                <a:solidFill>
                  <a:srgbClr val="0072BC"/>
                </a:solidFill>
              </a:defRPr>
            </a:lvl1pPr>
          </a:lstStyle>
          <a:p>
            <a:r>
              <a:rPr lang="en-US"/>
              <a:t>Click to edit Master title style</a:t>
            </a:r>
            <a:endParaRPr lang="en-US" dirty="0"/>
          </a:p>
        </p:txBody>
      </p:sp>
      <p:sp>
        <p:nvSpPr>
          <p:cNvPr id="6" name="Text Placeholder 5"/>
          <p:cNvSpPr>
            <a:spLocks noGrp="1"/>
          </p:cNvSpPr>
          <p:nvPr>
            <p:ph type="body" sz="quarter" idx="10"/>
          </p:nvPr>
        </p:nvSpPr>
        <p:spPr>
          <a:xfrm>
            <a:off x="609600" y="1188720"/>
            <a:ext cx="10972800" cy="5212080"/>
          </a:xfrm>
          <a:prstGeom prst="rect">
            <a:avLst/>
          </a:prstGeom>
        </p:spPr>
        <p:txBody>
          <a:bodyPr lIns="0" tIns="0" rIns="0" bIns="0"/>
          <a:lstStyle>
            <a:lvl1pPr marL="342900" indent="-342900">
              <a:buClr>
                <a:schemeClr val="bg2">
                  <a:lumMod val="65000"/>
                </a:schemeClr>
              </a:buClr>
              <a:buFont typeface="Wingdings" pitchFamily="2" charset="2"/>
              <a:buChar char="§"/>
              <a:defRPr sz="2400">
                <a:solidFill>
                  <a:srgbClr val="000000"/>
                </a:solidFill>
                <a:latin typeface="Arial" pitchFamily="34" charset="0"/>
                <a:cs typeface="Arial" pitchFamily="34" charset="0"/>
              </a:defRPr>
            </a:lvl1pPr>
            <a:lvl2pPr marL="742950" indent="-285750">
              <a:buClr>
                <a:schemeClr val="bg2">
                  <a:lumMod val="65000"/>
                </a:schemeClr>
              </a:buClr>
              <a:buFont typeface="Wingdings" pitchFamily="2" charset="2"/>
              <a:buChar char="§"/>
              <a:defRPr sz="2400">
                <a:solidFill>
                  <a:srgbClr val="000000"/>
                </a:solidFill>
                <a:latin typeface="Arial" pitchFamily="34" charset="0"/>
                <a:cs typeface="Arial" pitchFamily="34" charset="0"/>
              </a:defRPr>
            </a:lvl2pPr>
            <a:lvl3pPr marL="1143000" indent="-228600">
              <a:buClr>
                <a:schemeClr val="bg2">
                  <a:lumMod val="65000"/>
                </a:schemeClr>
              </a:buClr>
              <a:buFont typeface="Wingdings" pitchFamily="2" charset="2"/>
              <a:buChar char="§"/>
              <a:defRPr sz="2400">
                <a:solidFill>
                  <a:srgbClr val="000000"/>
                </a:solidFill>
                <a:latin typeface="Arial" pitchFamily="34" charset="0"/>
                <a:cs typeface="Arial" pitchFamily="34" charset="0"/>
              </a:defRPr>
            </a:lvl3pPr>
            <a:lvl4pPr marL="1600200" indent="-228600">
              <a:buClr>
                <a:schemeClr val="bg2">
                  <a:lumMod val="65000"/>
                </a:schemeClr>
              </a:buClr>
              <a:buFont typeface="Wingdings" pitchFamily="2" charset="2"/>
              <a:buChar char="§"/>
              <a:defRPr sz="2400">
                <a:solidFill>
                  <a:srgbClr val="000000"/>
                </a:solidFill>
                <a:latin typeface="Arial" pitchFamily="34" charset="0"/>
                <a:cs typeface="Arial" pitchFamily="34" charset="0"/>
              </a:defRPr>
            </a:lvl4pPr>
            <a:lvl5pPr marL="2057400" indent="-228600">
              <a:buClr>
                <a:schemeClr val="bg2">
                  <a:lumMod val="65000"/>
                </a:schemeClr>
              </a:buClr>
              <a:buFont typeface="Wingdings" pitchFamily="2" charset="2"/>
              <a:buChar char="§"/>
              <a:defRPr sz="2400">
                <a:solidFill>
                  <a:srgbClr val="000000"/>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116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1023023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543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5FBBADF-47B6-4B4B-A579-DC0736B947F6}" type="datetimeFigureOut">
              <a:rPr lang="en-US" smtClean="0"/>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209043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5FBBADF-47B6-4B4B-A579-DC0736B947F6}" type="datetimeFigureOut">
              <a:rPr lang="en-US" smtClean="0"/>
              <a:t>1/22/2018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1211150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5FBBADF-47B6-4B4B-A579-DC0736B947F6}" type="datetimeFigureOut">
              <a:rPr lang="en-US" smtClean="0"/>
              <a:t>1/22/2018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2966344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FBBADF-47B6-4B4B-A579-DC0736B947F6}" type="datetimeFigureOut">
              <a:rPr lang="en-US" smtClean="0"/>
              <a:t>1/22/2018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722618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FBBADF-47B6-4B4B-A579-DC0736B947F6}" type="datetimeFigureOut">
              <a:rPr lang="en-US" smtClean="0"/>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572490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FBBADF-47B6-4B4B-A579-DC0736B947F6}" type="datetimeFigureOut">
              <a:rPr lang="en-US" smtClean="0"/>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2033031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25FBBADF-47B6-4B4B-A579-DC0736B947F6}" type="datetimeFigureOut">
              <a:rPr lang="en-US" smtClean="0"/>
              <a:t>1/22/2018</a:t>
            </a:fld>
            <a:endParaRPr lang="en-US"/>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30829944-B02B-412E-9083-EE3A8C9D1C92}" type="slidenum">
              <a:rPr lang="en-US" smtClean="0"/>
              <a:t>‹#›</a:t>
            </a:fld>
            <a:endParaRPr lang="en-US"/>
          </a:p>
        </p:txBody>
      </p:sp>
    </p:spTree>
    <p:extLst>
      <p:ext uri="{BB962C8B-B14F-4D97-AF65-F5344CB8AC3E}">
        <p14:creationId xmlns:p14="http://schemas.microsoft.com/office/powerpoint/2010/main" val="1374231602"/>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Prokaryotes</a:t>
            </a:r>
          </a:p>
        </p:txBody>
      </p:sp>
      <p:sp>
        <p:nvSpPr>
          <p:cNvPr id="3" name="Text Placeholder 2"/>
          <p:cNvSpPr>
            <a:spLocks noGrp="1"/>
          </p:cNvSpPr>
          <p:nvPr>
            <p:ph type="body" idx="1"/>
          </p:nvPr>
        </p:nvSpPr>
        <p:spPr/>
        <p:txBody>
          <a:bodyPr/>
          <a:lstStyle/>
          <a:p>
            <a:r>
              <a:rPr lang="en-US" dirty="0"/>
              <a:t>Simplest Life</a:t>
            </a:r>
          </a:p>
        </p:txBody>
      </p:sp>
    </p:spTree>
    <p:extLst>
      <p:ext uri="{BB962C8B-B14F-4D97-AF65-F5344CB8AC3E}">
        <p14:creationId xmlns:p14="http://schemas.microsoft.com/office/powerpoint/2010/main" val="830244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Bacterial Reproduction</a:t>
            </a:r>
          </a:p>
        </p:txBody>
      </p:sp>
      <p:sp>
        <p:nvSpPr>
          <p:cNvPr id="3" name="Content Placeholder 2"/>
          <p:cNvSpPr>
            <a:spLocks noGrp="1"/>
          </p:cNvSpPr>
          <p:nvPr>
            <p:ph idx="1"/>
          </p:nvPr>
        </p:nvSpPr>
        <p:spPr>
          <a:xfrm>
            <a:off x="1143000" y="2057400"/>
            <a:ext cx="4901339" cy="4038600"/>
          </a:xfrm>
        </p:spPr>
        <p:txBody>
          <a:bodyPr/>
          <a:lstStyle/>
          <a:p>
            <a:r>
              <a:rPr lang="en-US" dirty="0"/>
              <a:t>Bacteria reproduce by </a:t>
            </a:r>
            <a:r>
              <a:rPr lang="en-US" sz="2800" b="1" dirty="0">
                <a:solidFill>
                  <a:srgbClr val="FF0066"/>
                </a:solidFill>
              </a:rPr>
              <a:t>binary fission</a:t>
            </a:r>
            <a:r>
              <a:rPr lang="en-US" dirty="0"/>
              <a:t>.</a:t>
            </a:r>
          </a:p>
          <a:p>
            <a:pPr lvl="1"/>
            <a:r>
              <a:rPr lang="en-US" dirty="0"/>
              <a:t>Step 1: Bacteria grows until it doubles in size.</a:t>
            </a:r>
          </a:p>
          <a:p>
            <a:pPr lvl="1"/>
            <a:r>
              <a:rPr lang="en-US" dirty="0"/>
              <a:t>Step 2: Bacteria Replicates its DNA.</a:t>
            </a:r>
          </a:p>
          <a:p>
            <a:pPr lvl="1"/>
            <a:r>
              <a:rPr lang="en-US" dirty="0"/>
              <a:t>Step 3: Bacteria Divide in half to create identical daughter cells.</a:t>
            </a:r>
          </a:p>
          <a:p>
            <a:r>
              <a:rPr lang="en-US" dirty="0"/>
              <a:t>Bacteria can divide as quickly as every 20 minutes.</a:t>
            </a:r>
          </a:p>
        </p:txBody>
      </p:sp>
      <p:pic>
        <p:nvPicPr>
          <p:cNvPr id="4" name="Picture 3"/>
          <p:cNvPicPr>
            <a:picLocks noChangeAspect="1"/>
          </p:cNvPicPr>
          <p:nvPr/>
        </p:nvPicPr>
        <p:blipFill>
          <a:blip r:embed="rId2"/>
          <a:stretch>
            <a:fillRect/>
          </a:stretch>
        </p:blipFill>
        <p:spPr>
          <a:xfrm>
            <a:off x="8186818" y="464949"/>
            <a:ext cx="2543312" cy="5951349"/>
          </a:xfrm>
          <a:prstGeom prst="rect">
            <a:avLst/>
          </a:prstGeom>
        </p:spPr>
      </p:pic>
    </p:spTree>
    <p:extLst>
      <p:ext uri="{BB962C8B-B14F-4D97-AF65-F5344CB8AC3E}">
        <p14:creationId xmlns:p14="http://schemas.microsoft.com/office/powerpoint/2010/main" val="2196988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Bacteria can exchange DNA</a:t>
            </a:r>
            <a:endParaRPr lang="en-US" dirty="0"/>
          </a:p>
        </p:txBody>
      </p:sp>
      <p:sp>
        <p:nvSpPr>
          <p:cNvPr id="9" name="Content Placeholder 2"/>
          <p:cNvSpPr>
            <a:spLocks noGrp="1"/>
          </p:cNvSpPr>
          <p:nvPr>
            <p:ph idx="1"/>
          </p:nvPr>
        </p:nvSpPr>
        <p:spPr/>
        <p:txBody>
          <a:bodyPr>
            <a:noAutofit/>
          </a:bodyPr>
          <a:lstStyle/>
          <a:p>
            <a:r>
              <a:rPr lang="en-US" sz="2800" b="1" dirty="0">
                <a:solidFill>
                  <a:srgbClr val="FF0066"/>
                </a:solidFill>
              </a:rPr>
              <a:t>Plasmids</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 a small piece of DNA that can carry a few genes</a:t>
            </a:r>
          </a:p>
          <a:p>
            <a:r>
              <a:rPr lang="en-US" sz="2800" b="1" dirty="0">
                <a:solidFill>
                  <a:srgbClr val="FF0066"/>
                </a:solidFill>
              </a:rPr>
              <a:t>Conjugation</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dirty="0"/>
              <a:t>bacteria transfer genetic material (plasmids) from one bacteria to another through a conjugation bridge (bacterial mating)</a:t>
            </a:r>
          </a:p>
          <a:p>
            <a:endParaRPr lang="en-US" sz="2800" dirty="0"/>
          </a:p>
        </p:txBody>
      </p:sp>
      <p:pic>
        <p:nvPicPr>
          <p:cNvPr id="4" name="Picture 3"/>
          <p:cNvPicPr>
            <a:picLocks noChangeAspect="1"/>
          </p:cNvPicPr>
          <p:nvPr/>
        </p:nvPicPr>
        <p:blipFill>
          <a:blip r:embed="rId3"/>
          <a:stretch>
            <a:fillRect/>
          </a:stretch>
        </p:blipFill>
        <p:spPr>
          <a:xfrm>
            <a:off x="1402596" y="3870298"/>
            <a:ext cx="8965770" cy="2499208"/>
          </a:xfrm>
          <a:prstGeom prst="rect">
            <a:avLst/>
          </a:prstGeom>
        </p:spPr>
      </p:pic>
    </p:spTree>
    <p:extLst>
      <p:ext uri="{BB962C8B-B14F-4D97-AF65-F5344CB8AC3E}">
        <p14:creationId xmlns:p14="http://schemas.microsoft.com/office/powerpoint/2010/main" val="31624313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Decomposers</a:t>
            </a:r>
          </a:p>
        </p:txBody>
      </p:sp>
      <p:sp>
        <p:nvSpPr>
          <p:cNvPr id="25602" name="Text Placeholder 3"/>
          <p:cNvSpPr>
            <a:spLocks noGrp="1"/>
          </p:cNvSpPr>
          <p:nvPr>
            <p:ph type="body" sz="quarter" idx="12"/>
          </p:nvPr>
        </p:nvSpPr>
        <p:spPr bwMode="auto">
          <a:xfrm>
            <a:off x="1976438" y="1096964"/>
            <a:ext cx="8229600" cy="7318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buClr>
                <a:srgbClr val="A6A6A6"/>
              </a:buClr>
            </a:pPr>
            <a:r>
              <a:rPr lang="en-US" altLang="en-US" sz="2200"/>
              <a:t>Prokaryotes play important roles in the environment as decomposers, producers, and nitrogen fixers.</a:t>
            </a:r>
          </a:p>
        </p:txBody>
      </p:sp>
      <p:pic>
        <p:nvPicPr>
          <p:cNvPr id="2560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1214" y="2017714"/>
            <a:ext cx="7140575"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8976" y="1958976"/>
            <a:ext cx="133667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28813" y="4902200"/>
            <a:ext cx="1397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36751" y="3430589"/>
            <a:ext cx="13811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ounded Rectangle 2"/>
          <p:cNvSpPr>
            <a:spLocks noChangeArrowheads="1"/>
          </p:cNvSpPr>
          <p:nvPr/>
        </p:nvSpPr>
        <p:spPr bwMode="auto">
          <a:xfrm>
            <a:off x="3328988" y="2335214"/>
            <a:ext cx="2393950" cy="719137"/>
          </a:xfrm>
          <a:prstGeom prst="roundRect">
            <a:avLst>
              <a:gd name="adj" fmla="val 16667"/>
            </a:avLst>
          </a:prstGeom>
          <a:solidFill>
            <a:schemeClr val="bg2"/>
          </a:solidFill>
          <a:ln w="9525">
            <a:solidFill>
              <a:srgbClr val="55792A"/>
            </a:solidFill>
            <a:round/>
            <a:headEnd/>
            <a:tailEnd/>
          </a:ln>
          <a:effectLst>
            <a:outerShdw blurRad="38100" dist="25400" dir="5400000" algn="t" rotWithShape="0">
              <a:srgbClr val="808080">
                <a:alpha val="50000"/>
              </a:srgbClr>
            </a:outerShdw>
          </a:effectLst>
        </p:spPr>
        <p:txBody>
          <a:bodyPr wrap="none" anchor="ctr"/>
          <a:lstStyle/>
          <a:p>
            <a:pPr>
              <a:defRPr/>
            </a:pPr>
            <a:r>
              <a:rPr lang="en-US" dirty="0">
                <a:solidFill>
                  <a:srgbClr val="000000"/>
                </a:solidFill>
                <a:cs typeface="Arial" pitchFamily="34" charset="0"/>
              </a:rPr>
              <a:t>Bacteria of the </a:t>
            </a:r>
            <a:br>
              <a:rPr lang="en-US" dirty="0">
                <a:solidFill>
                  <a:srgbClr val="000000"/>
                </a:solidFill>
                <a:cs typeface="Arial" pitchFamily="34" charset="0"/>
              </a:rPr>
            </a:br>
            <a:r>
              <a:rPr lang="en-US" dirty="0">
                <a:solidFill>
                  <a:srgbClr val="000000"/>
                </a:solidFill>
                <a:cs typeface="Arial" pitchFamily="34" charset="0"/>
              </a:rPr>
              <a:t>genus </a:t>
            </a:r>
            <a:r>
              <a:rPr lang="en-US" i="1" dirty="0">
                <a:solidFill>
                  <a:srgbClr val="000000"/>
                </a:solidFill>
                <a:cs typeface="Arial" pitchFamily="34" charset="0"/>
              </a:rPr>
              <a:t>Rhizobium</a:t>
            </a:r>
          </a:p>
        </p:txBody>
      </p:sp>
      <p:sp>
        <p:nvSpPr>
          <p:cNvPr id="12" name="Rounded Rectangle 2"/>
          <p:cNvSpPr>
            <a:spLocks noChangeArrowheads="1"/>
          </p:cNvSpPr>
          <p:nvPr/>
        </p:nvSpPr>
        <p:spPr bwMode="auto">
          <a:xfrm>
            <a:off x="3328988" y="3756026"/>
            <a:ext cx="2393950" cy="773113"/>
          </a:xfrm>
          <a:prstGeom prst="roundRect">
            <a:avLst>
              <a:gd name="adj" fmla="val 16667"/>
            </a:avLst>
          </a:prstGeom>
          <a:solidFill>
            <a:schemeClr val="bg2"/>
          </a:solidFill>
          <a:ln w="9525">
            <a:solidFill>
              <a:srgbClr val="55792A"/>
            </a:solidFill>
            <a:round/>
            <a:headEnd/>
            <a:tailEnd/>
          </a:ln>
          <a:effectLst>
            <a:outerShdw blurRad="38100" dist="25400" dir="5400000" algn="t" rotWithShape="0">
              <a:srgbClr val="808080">
                <a:alpha val="50000"/>
              </a:srgbClr>
            </a:outerShdw>
          </a:effectLst>
        </p:spPr>
        <p:txBody>
          <a:bodyPr wrap="none" anchor="ctr"/>
          <a:lstStyle/>
          <a:p>
            <a:pPr>
              <a:defRPr/>
            </a:pPr>
            <a:r>
              <a:rPr lang="en-US" dirty="0">
                <a:solidFill>
                  <a:srgbClr val="000000"/>
                </a:solidFill>
                <a:cs typeface="Arial" pitchFamily="34" charset="0"/>
              </a:rPr>
              <a:t>Cyanobacteria of the </a:t>
            </a:r>
            <a:br>
              <a:rPr lang="en-US" dirty="0">
                <a:solidFill>
                  <a:srgbClr val="000000"/>
                </a:solidFill>
                <a:cs typeface="Arial" pitchFamily="34" charset="0"/>
              </a:rPr>
            </a:br>
            <a:r>
              <a:rPr lang="en-US" dirty="0">
                <a:solidFill>
                  <a:srgbClr val="000000"/>
                </a:solidFill>
                <a:cs typeface="Arial" pitchFamily="34" charset="0"/>
              </a:rPr>
              <a:t>genus </a:t>
            </a:r>
            <a:r>
              <a:rPr lang="en-US" i="1" dirty="0">
                <a:solidFill>
                  <a:srgbClr val="000000"/>
                </a:solidFill>
                <a:cs typeface="Arial" pitchFamily="34" charset="0"/>
              </a:rPr>
              <a:t>Anabaena</a:t>
            </a:r>
          </a:p>
        </p:txBody>
      </p:sp>
      <p:sp>
        <p:nvSpPr>
          <p:cNvPr id="13" name="Rounded Rectangle 2"/>
          <p:cNvSpPr>
            <a:spLocks noChangeArrowheads="1"/>
          </p:cNvSpPr>
          <p:nvPr/>
        </p:nvSpPr>
        <p:spPr bwMode="auto">
          <a:xfrm>
            <a:off x="3328988" y="5310188"/>
            <a:ext cx="2393950" cy="692150"/>
          </a:xfrm>
          <a:prstGeom prst="roundRect">
            <a:avLst>
              <a:gd name="adj" fmla="val 16667"/>
            </a:avLst>
          </a:prstGeom>
          <a:solidFill>
            <a:schemeClr val="bg2"/>
          </a:solidFill>
          <a:ln w="9525">
            <a:solidFill>
              <a:srgbClr val="55792A"/>
            </a:solidFill>
            <a:round/>
            <a:headEnd/>
            <a:tailEnd/>
          </a:ln>
          <a:effectLst>
            <a:outerShdw blurRad="38100" dist="25400" dir="5400000" algn="t" rotWithShape="0">
              <a:srgbClr val="808080">
                <a:alpha val="50000"/>
              </a:srgbClr>
            </a:outerShdw>
          </a:effectLst>
        </p:spPr>
        <p:txBody>
          <a:bodyPr wrap="none" anchor="ctr"/>
          <a:lstStyle/>
          <a:p>
            <a:pPr>
              <a:defRPr/>
            </a:pPr>
            <a:r>
              <a:rPr lang="en-US" dirty="0">
                <a:solidFill>
                  <a:srgbClr val="000000"/>
                </a:solidFill>
                <a:cs typeface="Arial" pitchFamily="34" charset="0"/>
              </a:rPr>
              <a:t>Bacteria called </a:t>
            </a:r>
            <a:br>
              <a:rPr lang="en-US" dirty="0">
                <a:solidFill>
                  <a:srgbClr val="000000"/>
                </a:solidFill>
                <a:cs typeface="Arial" pitchFamily="34" charset="0"/>
              </a:rPr>
            </a:br>
            <a:r>
              <a:rPr lang="en-US" dirty="0">
                <a:solidFill>
                  <a:srgbClr val="000000"/>
                </a:solidFill>
                <a:cs typeface="Arial" pitchFamily="34" charset="0"/>
              </a:rPr>
              <a:t>actinomycetes</a:t>
            </a:r>
          </a:p>
        </p:txBody>
      </p:sp>
    </p:spTree>
    <p:extLst>
      <p:ext uri="{BB962C8B-B14F-4D97-AF65-F5344CB8AC3E}">
        <p14:creationId xmlns:p14="http://schemas.microsoft.com/office/powerpoint/2010/main" val="31512091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Producers</a:t>
            </a:r>
          </a:p>
        </p:txBody>
      </p:sp>
      <p:sp>
        <p:nvSpPr>
          <p:cNvPr id="27650" name="Text Placeholder 3"/>
          <p:cNvSpPr>
            <a:spLocks noGrp="1"/>
          </p:cNvSpPr>
          <p:nvPr>
            <p:ph type="body" sz="quarter" idx="12"/>
          </p:nvPr>
        </p:nvSpPr>
        <p:spPr bwMode="auto">
          <a:xfrm>
            <a:off x="1976438" y="1012825"/>
            <a:ext cx="8240712" cy="9286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buClr>
                <a:srgbClr val="A6A6A6"/>
              </a:buClr>
            </a:pPr>
            <a:r>
              <a:rPr lang="en-US" altLang="en-US" sz="2200"/>
              <a:t>Food chains everywhere are dependent upon prokaryotes as producers of food and biomass.</a:t>
            </a:r>
          </a:p>
          <a:p>
            <a:pPr eaLnBrk="1" hangingPunct="1">
              <a:buClr>
                <a:srgbClr val="A6A6A6"/>
              </a:buClr>
            </a:pPr>
            <a:endParaRPr lang="en-US" altLang="en-US" sz="2200"/>
          </a:p>
        </p:txBody>
      </p:sp>
      <p:pic>
        <p:nvPicPr>
          <p:cNvPr id="27652"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0650" y="1954213"/>
            <a:ext cx="6870700" cy="4572000"/>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834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Nitrogen Fixers</a:t>
            </a:r>
          </a:p>
        </p:txBody>
      </p:sp>
      <p:pic>
        <p:nvPicPr>
          <p:cNvPr id="17412" name="Picture 4"/>
          <p:cNvPicPr>
            <a:picLocks noChangeAspect="1"/>
          </p:cNvPicPr>
          <p:nvPr/>
        </p:nvPicPr>
        <p:blipFill>
          <a:blip r:embed="rId3" cstate="print">
            <a:extLst/>
          </a:blip>
          <a:stretch>
            <a:fillRect/>
          </a:stretch>
        </p:blipFill>
        <p:spPr bwMode="auto">
          <a:xfrm>
            <a:off x="6016639" y="954160"/>
            <a:ext cx="3859329" cy="53319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TextBox 8"/>
          <p:cNvSpPr txBox="1">
            <a:spLocks noChangeArrowheads="1"/>
          </p:cNvSpPr>
          <p:nvPr/>
        </p:nvSpPr>
        <p:spPr bwMode="auto">
          <a:xfrm>
            <a:off x="1943101" y="2401889"/>
            <a:ext cx="3821113"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00"/>
                </a:solidFill>
              </a:rPr>
              <a:t>Nitrogen-fixing bacteria and archaea provide 90 percent of atmospheric nitrogen.</a:t>
            </a:r>
          </a:p>
        </p:txBody>
      </p:sp>
      <p:sp>
        <p:nvSpPr>
          <p:cNvPr id="12" name="Oval 11"/>
          <p:cNvSpPr/>
          <p:nvPr/>
        </p:nvSpPr>
        <p:spPr>
          <a:xfrm>
            <a:off x="7215188" y="4708526"/>
            <a:ext cx="914400" cy="117316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defRPr/>
            </a:pPr>
            <a:endParaRPr lang="en-US" sz="1200" dirty="0">
              <a:solidFill>
                <a:schemeClr val="tx2"/>
              </a:solidFill>
            </a:endParaRPr>
          </a:p>
        </p:txBody>
      </p:sp>
      <p:sp>
        <p:nvSpPr>
          <p:cNvPr id="13" name="Oval 12"/>
          <p:cNvSpPr/>
          <p:nvPr/>
        </p:nvSpPr>
        <p:spPr>
          <a:xfrm>
            <a:off x="6972300" y="3495675"/>
            <a:ext cx="914400" cy="11747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defRPr/>
            </a:pPr>
            <a:endParaRPr lang="en-US" sz="1200" dirty="0">
              <a:solidFill>
                <a:schemeClr val="tx2"/>
              </a:solidFill>
            </a:endParaRPr>
          </a:p>
        </p:txBody>
      </p:sp>
      <p:sp>
        <p:nvSpPr>
          <p:cNvPr id="14" name="Oval 13"/>
          <p:cNvSpPr/>
          <p:nvPr/>
        </p:nvSpPr>
        <p:spPr>
          <a:xfrm>
            <a:off x="8062913" y="4124326"/>
            <a:ext cx="914400" cy="117316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defRPr/>
            </a:pPr>
            <a:endParaRPr lang="en-US" sz="1200" dirty="0">
              <a:solidFill>
                <a:schemeClr val="tx2"/>
              </a:solidFill>
            </a:endParaRPr>
          </a:p>
        </p:txBody>
      </p:sp>
    </p:spTree>
    <p:extLst>
      <p:ext uri="{BB962C8B-B14F-4D97-AF65-F5344CB8AC3E}">
        <p14:creationId xmlns:p14="http://schemas.microsoft.com/office/powerpoint/2010/main" val="11520904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Quick Quiz</a:t>
            </a:r>
          </a:p>
        </p:txBody>
      </p:sp>
      <p:sp>
        <p:nvSpPr>
          <p:cNvPr id="3" name="Content Placeholder 2"/>
          <p:cNvSpPr>
            <a:spLocks noGrp="1"/>
          </p:cNvSpPr>
          <p:nvPr>
            <p:ph idx="1"/>
          </p:nvPr>
        </p:nvSpPr>
        <p:spPr/>
        <p:txBody>
          <a:bodyPr/>
          <a:lstStyle/>
          <a:p>
            <a:r>
              <a:rPr lang="en-US" dirty="0"/>
              <a:t>What are 3 ways bacteria are helpful to our environment?</a:t>
            </a:r>
          </a:p>
          <a:p>
            <a:r>
              <a:rPr lang="en-US" dirty="0"/>
              <a:t>What is the vocabulary word for bacterial reproduction.</a:t>
            </a:r>
          </a:p>
          <a:p>
            <a:r>
              <a:rPr lang="en-US" dirty="0"/>
              <a:t>What is one way bacteria can acquire new DNA?</a:t>
            </a:r>
          </a:p>
          <a:p>
            <a:endParaRPr lang="en-US" dirty="0"/>
          </a:p>
          <a:p>
            <a:endParaRPr lang="en-US" dirty="0"/>
          </a:p>
        </p:txBody>
      </p:sp>
    </p:spTree>
    <p:extLst>
      <p:ext uri="{BB962C8B-B14F-4D97-AF65-F5344CB8AC3E}">
        <p14:creationId xmlns:p14="http://schemas.microsoft.com/office/powerpoint/2010/main" val="1665622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bwMode="auto">
          <a:xfrm>
            <a:off x="1110996" y="618173"/>
            <a:ext cx="9966960" cy="29260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6600" dirty="0"/>
              <a:t>Immunity and Disease</a:t>
            </a:r>
          </a:p>
        </p:txBody>
      </p:sp>
      <p:pic>
        <p:nvPicPr>
          <p:cNvPr id="717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43957" y="1920114"/>
            <a:ext cx="8301038" cy="446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92618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p:cNvSpPr>
            <a:spLocks noGrp="1"/>
          </p:cNvSpPr>
          <p:nvPr>
            <p:ph type="title"/>
          </p:nvPr>
        </p:nvSpPr>
        <p:spPr bwMode="auto">
          <a:xfrm>
            <a:off x="1981200" y="549275"/>
            <a:ext cx="8229600" cy="5476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t>Essential Questions</a:t>
            </a:r>
          </a:p>
        </p:txBody>
      </p:sp>
      <p:sp>
        <p:nvSpPr>
          <p:cNvPr id="2" name="Text Placeholder 1"/>
          <p:cNvSpPr>
            <a:spLocks noGrp="1"/>
          </p:cNvSpPr>
          <p:nvPr>
            <p:ph type="body" sz="quarter" idx="10"/>
          </p:nvPr>
        </p:nvSpPr>
        <p:spPr bwMode="auto">
          <a:xfrm>
            <a:off x="1981200" y="1189039"/>
            <a:ext cx="8229600" cy="36337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buClr>
                <a:srgbClr val="A6A6A6"/>
              </a:buClr>
            </a:pPr>
            <a:r>
              <a:rPr lang="en-US" altLang="en-US" dirty="0"/>
              <a:t>What are the causes of infectious disease?</a:t>
            </a:r>
          </a:p>
          <a:p>
            <a:pPr eaLnBrk="1" hangingPunct="1">
              <a:buClr>
                <a:srgbClr val="A6A6A6"/>
              </a:buClr>
            </a:pPr>
            <a:r>
              <a:rPr lang="en-US" altLang="en-US" dirty="0"/>
              <a:t>What are the body’s nonspecific defenses against invading pathogens?</a:t>
            </a:r>
          </a:p>
          <a:p>
            <a:pPr eaLnBrk="1" hangingPunct="1">
              <a:buClr>
                <a:srgbClr val="A6A6A6"/>
              </a:buClr>
            </a:pPr>
            <a:r>
              <a:rPr lang="en-US" altLang="en-US" dirty="0"/>
              <a:t>What is the function of the immune system’s specific defenses?</a:t>
            </a:r>
          </a:p>
          <a:p>
            <a:pPr eaLnBrk="1" hangingPunct="1">
              <a:buClr>
                <a:srgbClr val="A6A6A6"/>
              </a:buClr>
            </a:pPr>
            <a:r>
              <a:rPr lang="en-US" altLang="en-US" dirty="0"/>
              <a:t>How do doctors treat bacterial and viral diseases differently?</a:t>
            </a:r>
          </a:p>
          <a:p>
            <a:pPr eaLnBrk="1" hangingPunct="1">
              <a:buClr>
                <a:srgbClr val="A6A6A6"/>
              </a:buClr>
            </a:pPr>
            <a:r>
              <a:rPr lang="en-US" altLang="en-US" dirty="0"/>
              <a:t>What are vaccines and how do they prevent disease?</a:t>
            </a:r>
          </a:p>
        </p:txBody>
      </p:sp>
    </p:spTree>
    <p:extLst>
      <p:ext uri="{BB962C8B-B14F-4D97-AF65-F5344CB8AC3E}">
        <p14:creationId xmlns:p14="http://schemas.microsoft.com/office/powerpoint/2010/main" val="29788523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Causes of Infectious Disease</a:t>
            </a:r>
          </a:p>
        </p:txBody>
      </p:sp>
      <p:graphicFrame>
        <p:nvGraphicFramePr>
          <p:cNvPr id="2" name="Table 1"/>
          <p:cNvGraphicFramePr>
            <a:graphicFrameLocks noGrp="1"/>
          </p:cNvGraphicFramePr>
          <p:nvPr>
            <p:extLst>
              <p:ext uri="{D42A27DB-BD31-4B8C-83A1-F6EECF244321}">
                <p14:modId xmlns:p14="http://schemas.microsoft.com/office/powerpoint/2010/main" val="1357918041"/>
              </p:ext>
            </p:extLst>
          </p:nvPr>
        </p:nvGraphicFramePr>
        <p:xfrm>
          <a:off x="1361441" y="1844676"/>
          <a:ext cx="9428480" cy="4389204"/>
        </p:xfrm>
        <a:graphic>
          <a:graphicData uri="http://schemas.openxmlformats.org/drawingml/2006/table">
            <a:tbl>
              <a:tblPr/>
              <a:tblGrid>
                <a:gridCol w="2441749">
                  <a:extLst>
                    <a:ext uri="{9D8B030D-6E8A-4147-A177-3AD203B41FA5}">
                      <a16:colId xmlns:a16="http://schemas.microsoft.com/office/drawing/2014/main" val="78721419"/>
                    </a:ext>
                  </a:extLst>
                </a:gridCol>
                <a:gridCol w="6986731">
                  <a:extLst>
                    <a:ext uri="{9D8B030D-6E8A-4147-A177-3AD203B41FA5}">
                      <a16:colId xmlns:a16="http://schemas.microsoft.com/office/drawing/2014/main" val="1686142710"/>
                    </a:ext>
                  </a:extLst>
                </a:gridCol>
              </a:tblGrid>
              <a:tr h="427038">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Agent</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6C73"/>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Diseases Caused</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6C73"/>
                    </a:solidFill>
                  </a:tcPr>
                </a:tc>
                <a:extLst>
                  <a:ext uri="{0D108BD9-81ED-4DB2-BD59-A6C34878D82A}">
                    <a16:rowId xmlns:a16="http://schemas.microsoft.com/office/drawing/2014/main" val="2385463192"/>
                  </a:ext>
                </a:extLst>
              </a:tr>
              <a:tr h="3968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Viruses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Common cold, chickenpox, warts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extLst>
                  <a:ext uri="{0D108BD9-81ED-4DB2-BD59-A6C34878D82A}">
                    <a16:rowId xmlns:a16="http://schemas.microsoft.com/office/drawing/2014/main" val="1644049363"/>
                  </a:ext>
                </a:extLst>
              </a:tr>
              <a:tr h="7016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Bacteria</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AD4D8"/>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1" u="none" strike="noStrike" cap="none" normalizeH="0" baseline="0">
                          <a:ln>
                            <a:noFill/>
                          </a:ln>
                          <a:solidFill>
                            <a:srgbClr val="000000"/>
                          </a:solidFill>
                          <a:effectLst/>
                          <a:latin typeface="Arial" panose="020B0604020202020204" pitchFamily="34" charset="0"/>
                          <a:ea typeface="MS PGothic" panose="020B0600070205080204" pitchFamily="34" charset="-128"/>
                        </a:rPr>
                        <a:t>Streptococcus</a:t>
                      </a: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 infections, diphtheria, botulism, anthrax, tuberculosis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AD4D8"/>
                    </a:solidFill>
                  </a:tcPr>
                </a:tc>
                <a:extLst>
                  <a:ext uri="{0D108BD9-81ED-4DB2-BD59-A6C34878D82A}">
                    <a16:rowId xmlns:a16="http://schemas.microsoft.com/office/drawing/2014/main" val="1111043270"/>
                  </a:ext>
                </a:extLst>
              </a:tr>
              <a:tr h="3968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Fungi</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Ringworm, thrush, athlete’s foot</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extLst>
                  <a:ext uri="{0D108BD9-81ED-4DB2-BD59-A6C34878D82A}">
                    <a16:rowId xmlns:a16="http://schemas.microsoft.com/office/drawing/2014/main" val="2404370666"/>
                  </a:ext>
                </a:extLst>
              </a:tr>
              <a:tr h="7016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“Protists”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AD4D8"/>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Malaria, African sleeping sickness, intestinal diseases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AD4D8"/>
                    </a:solidFill>
                  </a:tcPr>
                </a:tc>
                <a:extLst>
                  <a:ext uri="{0D108BD9-81ED-4DB2-BD59-A6C34878D82A}">
                    <a16:rowId xmlns:a16="http://schemas.microsoft.com/office/drawing/2014/main" val="2964884969"/>
                  </a:ext>
                </a:extLst>
              </a:tr>
              <a:tr h="7016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latin typeface="Arial" panose="020B0604020202020204" pitchFamily="34" charset="0"/>
                          <a:ea typeface="MS PGothic" panose="020B0600070205080204" pitchFamily="34" charset="-128"/>
                        </a:rPr>
                        <a:t>Parasitic worms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latin typeface="Arial" panose="020B0604020202020204" pitchFamily="34" charset="0"/>
                          <a:ea typeface="MS PGothic" panose="020B0600070205080204" pitchFamily="34" charset="-128"/>
                        </a:rPr>
                        <a:t>Trichinosis, schistosomiasis, hookworm, elephantiasis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extLst>
                  <a:ext uri="{0D108BD9-81ED-4DB2-BD59-A6C34878D82A}">
                    <a16:rowId xmlns:a16="http://schemas.microsoft.com/office/drawing/2014/main" val="4113113792"/>
                  </a:ext>
                </a:extLst>
              </a:tr>
            </a:tbl>
          </a:graphicData>
        </a:graphic>
      </p:graphicFrame>
    </p:spTree>
    <p:extLst>
      <p:ext uri="{BB962C8B-B14F-4D97-AF65-F5344CB8AC3E}">
        <p14:creationId xmlns:p14="http://schemas.microsoft.com/office/powerpoint/2010/main" val="3222887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Lines of Defense (Non-specific)</a:t>
            </a:r>
          </a:p>
        </p:txBody>
      </p:sp>
      <p:sp>
        <p:nvSpPr>
          <p:cNvPr id="3" name="Content Placeholder 2"/>
          <p:cNvSpPr>
            <a:spLocks noGrp="1"/>
          </p:cNvSpPr>
          <p:nvPr>
            <p:ph idx="1"/>
          </p:nvPr>
        </p:nvSpPr>
        <p:spPr/>
        <p:txBody>
          <a:bodyPr/>
          <a:lstStyle/>
          <a:p>
            <a:r>
              <a:rPr lang="en-US" dirty="0"/>
              <a:t>Physical barriers (skin)</a:t>
            </a:r>
          </a:p>
          <a:p>
            <a:pPr lvl="1"/>
            <a:r>
              <a:rPr lang="en-US" dirty="0"/>
              <a:t>Mucus</a:t>
            </a:r>
          </a:p>
          <a:p>
            <a:pPr lvl="1"/>
            <a:r>
              <a:rPr lang="en-US" dirty="0"/>
              <a:t>Tears</a:t>
            </a:r>
          </a:p>
          <a:p>
            <a:pPr lvl="1"/>
            <a:r>
              <a:rPr lang="en-US" dirty="0"/>
              <a:t>Saliva</a:t>
            </a:r>
          </a:p>
          <a:p>
            <a:r>
              <a:rPr lang="en-US" sz="2800" b="1" dirty="0">
                <a:solidFill>
                  <a:srgbClr val="FF0066"/>
                </a:solidFill>
              </a:rPr>
              <a:t>Inflammatory</a:t>
            </a:r>
            <a:r>
              <a:rPr lang="en-US" dirty="0"/>
              <a:t> </a:t>
            </a:r>
            <a:r>
              <a:rPr lang="en-US" sz="2800" b="1" dirty="0">
                <a:solidFill>
                  <a:srgbClr val="FF0066"/>
                </a:solidFill>
              </a:rPr>
              <a:t>Response</a:t>
            </a:r>
            <a:r>
              <a:rPr lang="en-US" dirty="0"/>
              <a:t> (</a:t>
            </a:r>
            <a:r>
              <a:rPr lang="en-US" sz="2800" b="1" dirty="0">
                <a:solidFill>
                  <a:srgbClr val="FF0066"/>
                </a:solidFill>
              </a:rPr>
              <a:t>histamines</a:t>
            </a:r>
            <a:r>
              <a:rPr lang="en-US" dirty="0"/>
              <a:t> – cause increased blood flow and leaking blood vessels)</a:t>
            </a:r>
          </a:p>
          <a:p>
            <a:r>
              <a:rPr lang="en-US" sz="2800" b="1" dirty="0">
                <a:solidFill>
                  <a:srgbClr val="FF0066"/>
                </a:solidFill>
              </a:rPr>
              <a:t>Interferons</a:t>
            </a:r>
            <a:r>
              <a:rPr lang="en-US" dirty="0"/>
              <a:t> – slow down viral growth</a:t>
            </a:r>
          </a:p>
          <a:p>
            <a:r>
              <a:rPr lang="en-US" dirty="0"/>
              <a:t>Fever – slows down some pathogens and speeds immune system activity.</a:t>
            </a:r>
          </a:p>
        </p:txBody>
      </p:sp>
    </p:spTree>
    <p:extLst>
      <p:ext uri="{BB962C8B-B14F-4D97-AF65-F5344CB8AC3E}">
        <p14:creationId xmlns:p14="http://schemas.microsoft.com/office/powerpoint/2010/main" val="338152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Prokaryotes</a:t>
            </a:r>
            <a:endParaRPr lang="en-US" dirty="0"/>
          </a:p>
        </p:txBody>
      </p:sp>
      <p:sp>
        <p:nvSpPr>
          <p:cNvPr id="8" name="Content Placeholder 7"/>
          <p:cNvSpPr>
            <a:spLocks noGrp="1"/>
          </p:cNvSpPr>
          <p:nvPr>
            <p:ph sz="half" idx="1"/>
          </p:nvPr>
        </p:nvSpPr>
        <p:spPr/>
        <p:txBody>
          <a:bodyPr/>
          <a:lstStyle/>
          <a:p>
            <a:r>
              <a:rPr lang="en-US" dirty="0"/>
              <a:t>The smallest and most common microorganisms.</a:t>
            </a:r>
          </a:p>
          <a:p>
            <a:r>
              <a:rPr lang="en-US" dirty="0"/>
              <a:t>Prokaryotes are unicellular (made of one cell) and lack a nucleus.</a:t>
            </a:r>
          </a:p>
        </p:txBody>
      </p:sp>
      <p:pic>
        <p:nvPicPr>
          <p:cNvPr id="3" name="Picture 2"/>
          <p:cNvPicPr>
            <a:picLocks noChangeAspect="1"/>
          </p:cNvPicPr>
          <p:nvPr/>
        </p:nvPicPr>
        <p:blipFill>
          <a:blip r:embed="rId2"/>
          <a:stretch>
            <a:fillRect/>
          </a:stretch>
        </p:blipFill>
        <p:spPr>
          <a:xfrm>
            <a:off x="6637103" y="1059308"/>
            <a:ext cx="4697404" cy="3559187"/>
          </a:xfrm>
          <a:prstGeom prst="rect">
            <a:avLst/>
          </a:prstGeom>
        </p:spPr>
      </p:pic>
      <p:pic>
        <p:nvPicPr>
          <p:cNvPr id="4" name="Picture 3"/>
          <p:cNvPicPr>
            <a:picLocks noChangeAspect="1"/>
          </p:cNvPicPr>
          <p:nvPr/>
        </p:nvPicPr>
        <p:blipFill>
          <a:blip r:embed="rId3"/>
          <a:stretch>
            <a:fillRect/>
          </a:stretch>
        </p:blipFill>
        <p:spPr>
          <a:xfrm>
            <a:off x="1360779" y="3828081"/>
            <a:ext cx="4319321" cy="2549599"/>
          </a:xfrm>
          <a:prstGeom prst="rect">
            <a:avLst/>
          </a:prstGeom>
        </p:spPr>
      </p:pic>
    </p:spTree>
    <p:extLst>
      <p:ext uri="{BB962C8B-B14F-4D97-AF65-F5344CB8AC3E}">
        <p14:creationId xmlns:p14="http://schemas.microsoft.com/office/powerpoint/2010/main" val="2904482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 calcmode="lin" valueType="num">
                                      <p:cBhvr>
                                        <p:cTn id="14" dur="1000" fill="hold"/>
                                        <p:tgtEl>
                                          <p:spTgt spid="8">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7574" y="4921918"/>
            <a:ext cx="3745548" cy="738664"/>
          </a:xfrm>
          <a:prstGeom prst="rect">
            <a:avLst/>
          </a:prstGeom>
          <a:noFill/>
        </p:spPr>
        <p:txBody>
          <a:bodyPr wrap="square" rtlCol="0">
            <a:spAutoFit/>
          </a:bodyPr>
          <a:lstStyle/>
          <a:p>
            <a:r>
              <a:rPr lang="en-US" sz="2400" b="1" dirty="0">
                <a:solidFill>
                  <a:srgbClr val="FF0066"/>
                </a:solidFill>
              </a:rPr>
              <a:t>Histamine</a:t>
            </a:r>
            <a:r>
              <a:rPr lang="en-US" dirty="0"/>
              <a:t> release. Histamine makes blood vessels leaky.</a:t>
            </a:r>
          </a:p>
        </p:txBody>
      </p:sp>
      <p:sp>
        <p:nvSpPr>
          <p:cNvPr id="13313"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The Inflammatory Response</a:t>
            </a:r>
          </a:p>
        </p:txBody>
      </p:sp>
      <p:pic>
        <p:nvPicPr>
          <p:cNvPr id="13314" name="Picture Placeholder 1"/>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bwMode="auto">
          <a:xfrm>
            <a:off x="987131" y="1015189"/>
            <a:ext cx="3540125" cy="3929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Placeholder 1"/>
          <p:cNvPicPr>
            <a:picLocks noChangeAspect="1"/>
          </p:cNvPicPr>
          <p:nvPr/>
        </p:nvPicPr>
        <p:blipFill>
          <a:blip r:embed="rId4">
            <a:extLst>
              <a:ext uri="{28A0092B-C50C-407E-A947-70E740481C1C}">
                <a14:useLocalDpi xmlns:a14="http://schemas.microsoft.com/office/drawing/2010/main" val="0"/>
              </a:ext>
            </a:extLst>
          </a:blip>
          <a:srcRect l="34158" t="-1115" r="34158" b="-2"/>
          <a:stretch>
            <a:fillRect/>
          </a:stretch>
        </p:blipFill>
        <p:spPr bwMode="auto">
          <a:xfrm>
            <a:off x="3474743" y="1329516"/>
            <a:ext cx="3524250" cy="398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a:spLocks noChangeArrowheads="1"/>
          </p:cNvSpPr>
          <p:nvPr/>
        </p:nvSpPr>
        <p:spPr bwMode="auto">
          <a:xfrm>
            <a:off x="763293" y="640538"/>
            <a:ext cx="641350" cy="649288"/>
          </a:xfrm>
          <a:prstGeom prst="ellipse">
            <a:avLst/>
          </a:prstGeom>
          <a:solidFill>
            <a:srgbClr val="FF0000"/>
          </a:solidFill>
          <a:ln w="9525">
            <a:solidFill>
              <a:srgbClr val="000000"/>
            </a:solidFill>
            <a:round/>
            <a:headEnd/>
            <a:tailEnd/>
          </a:ln>
          <a:effectLst>
            <a:outerShdw blurRad="50800" dist="38100" dir="2700000" algn="tl" rotWithShape="0">
              <a:srgbClr val="808080">
                <a:alpha val="39998"/>
              </a:srgbClr>
            </a:outerShdw>
          </a:effectLst>
        </p:spPr>
        <p:txBody>
          <a:bodyPr>
            <a:spAutoFit/>
          </a:bodyPr>
          <a:lstStyle/>
          <a:p>
            <a:pPr algn="ctr">
              <a:defRPr/>
            </a:pPr>
            <a:r>
              <a:rPr lang="en-US" sz="2400" b="1" dirty="0">
                <a:solidFill>
                  <a:schemeClr val="bg2"/>
                </a:solidFill>
                <a:cs typeface="Arial" pitchFamily="34" charset="0"/>
              </a:rPr>
              <a:t>1</a:t>
            </a:r>
          </a:p>
        </p:txBody>
      </p:sp>
      <p:sp>
        <p:nvSpPr>
          <p:cNvPr id="7" name="TextBox 6"/>
          <p:cNvSpPr>
            <a:spLocks noChangeArrowheads="1"/>
          </p:cNvSpPr>
          <p:nvPr/>
        </p:nvSpPr>
        <p:spPr bwMode="auto">
          <a:xfrm>
            <a:off x="3417593" y="1291416"/>
            <a:ext cx="641350" cy="649287"/>
          </a:xfrm>
          <a:prstGeom prst="ellipse">
            <a:avLst/>
          </a:prstGeom>
          <a:solidFill>
            <a:srgbClr val="FF0000"/>
          </a:solidFill>
          <a:ln w="9525">
            <a:solidFill>
              <a:srgbClr val="000000"/>
            </a:solidFill>
            <a:round/>
            <a:headEnd/>
            <a:tailEnd/>
          </a:ln>
          <a:effectLst>
            <a:outerShdw blurRad="50800" dist="38100" dir="2700000" algn="tl" rotWithShape="0">
              <a:srgbClr val="808080">
                <a:alpha val="39998"/>
              </a:srgbClr>
            </a:outerShdw>
          </a:effectLst>
        </p:spPr>
        <p:txBody>
          <a:bodyPr>
            <a:spAutoFit/>
          </a:bodyPr>
          <a:lstStyle/>
          <a:p>
            <a:pPr algn="ctr">
              <a:defRPr/>
            </a:pPr>
            <a:r>
              <a:rPr lang="en-US" sz="2400" b="1" dirty="0">
                <a:solidFill>
                  <a:srgbClr val="FFFFFF"/>
                </a:solidFill>
                <a:cs typeface="Arial" pitchFamily="34" charset="0"/>
              </a:rPr>
              <a:t>2</a:t>
            </a:r>
          </a:p>
        </p:txBody>
      </p:sp>
      <p:sp>
        <p:nvSpPr>
          <p:cNvPr id="4" name="TextBox 3"/>
          <p:cNvSpPr txBox="1"/>
          <p:nvPr/>
        </p:nvSpPr>
        <p:spPr>
          <a:xfrm>
            <a:off x="3474743" y="5357003"/>
            <a:ext cx="5923738" cy="461665"/>
          </a:xfrm>
          <a:prstGeom prst="rect">
            <a:avLst/>
          </a:prstGeom>
          <a:noFill/>
        </p:spPr>
        <p:txBody>
          <a:bodyPr wrap="none" rtlCol="0">
            <a:spAutoFit/>
          </a:bodyPr>
          <a:lstStyle/>
          <a:p>
            <a:r>
              <a:rPr lang="en-US" dirty="0"/>
              <a:t>Swelling, </a:t>
            </a:r>
            <a:r>
              <a:rPr lang="en-US" sz="2400" b="1" dirty="0">
                <a:solidFill>
                  <a:srgbClr val="FF0066"/>
                </a:solidFill>
              </a:rPr>
              <a:t>phagocytes</a:t>
            </a:r>
            <a:r>
              <a:rPr lang="en-US" dirty="0"/>
              <a:t> (eating cells) move into the tissue.</a:t>
            </a:r>
          </a:p>
        </p:txBody>
      </p:sp>
      <p:pic>
        <p:nvPicPr>
          <p:cNvPr id="8" name="Picture Placeholder 1"/>
          <p:cNvPicPr>
            <a:picLocks noChangeAspect="1"/>
          </p:cNvPicPr>
          <p:nvPr/>
        </p:nvPicPr>
        <p:blipFill>
          <a:blip r:embed="rId4">
            <a:extLst>
              <a:ext uri="{28A0092B-C50C-407E-A947-70E740481C1C}">
                <a14:useLocalDpi xmlns:a14="http://schemas.microsoft.com/office/drawing/2010/main" val="0"/>
              </a:ext>
            </a:extLst>
          </a:blip>
          <a:srcRect l="68317" t="-558" b="-558"/>
          <a:stretch>
            <a:fillRect/>
          </a:stretch>
        </p:blipFill>
        <p:spPr bwMode="auto">
          <a:xfrm>
            <a:off x="5706769" y="1709187"/>
            <a:ext cx="3609975" cy="40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a:spLocks noChangeArrowheads="1"/>
          </p:cNvSpPr>
          <p:nvPr/>
        </p:nvSpPr>
        <p:spPr bwMode="auto">
          <a:xfrm>
            <a:off x="5621043" y="1731412"/>
            <a:ext cx="641350" cy="649287"/>
          </a:xfrm>
          <a:prstGeom prst="ellipse">
            <a:avLst/>
          </a:prstGeom>
          <a:solidFill>
            <a:srgbClr val="FF0000"/>
          </a:solidFill>
          <a:ln w="9525">
            <a:solidFill>
              <a:srgbClr val="000000"/>
            </a:solidFill>
            <a:round/>
            <a:headEnd/>
            <a:tailEnd/>
          </a:ln>
          <a:effectLst>
            <a:outerShdw blurRad="50800" dist="38100" dir="2700000" algn="tl" rotWithShape="0">
              <a:srgbClr val="808080">
                <a:alpha val="39998"/>
              </a:srgbClr>
            </a:outerShdw>
          </a:effectLst>
        </p:spPr>
        <p:txBody>
          <a:bodyPr>
            <a:spAutoFit/>
          </a:bodyPr>
          <a:lstStyle/>
          <a:p>
            <a:pPr algn="ctr">
              <a:defRPr/>
            </a:pPr>
            <a:r>
              <a:rPr lang="en-US" sz="2400" b="1" dirty="0">
                <a:solidFill>
                  <a:srgbClr val="FFFFFF"/>
                </a:solidFill>
                <a:cs typeface="Arial" pitchFamily="34" charset="0"/>
              </a:rPr>
              <a:t>3</a:t>
            </a:r>
          </a:p>
        </p:txBody>
      </p:sp>
      <p:sp>
        <p:nvSpPr>
          <p:cNvPr id="6" name="TextBox 5"/>
          <p:cNvSpPr txBox="1"/>
          <p:nvPr/>
        </p:nvSpPr>
        <p:spPr>
          <a:xfrm>
            <a:off x="5706769" y="5764435"/>
            <a:ext cx="6308022" cy="923330"/>
          </a:xfrm>
          <a:prstGeom prst="rect">
            <a:avLst/>
          </a:prstGeom>
          <a:noFill/>
        </p:spPr>
        <p:txBody>
          <a:bodyPr wrap="square" rtlCol="0">
            <a:spAutoFit/>
          </a:bodyPr>
          <a:lstStyle/>
          <a:p>
            <a:r>
              <a:rPr lang="en-US" dirty="0"/>
              <a:t>Phagocytes or white blood cells get to work destroying bacteria, increased body temperature slows down growth of some pathogens.</a:t>
            </a:r>
          </a:p>
        </p:txBody>
      </p:sp>
    </p:spTree>
    <p:extLst>
      <p:ext uri="{BB962C8B-B14F-4D97-AF65-F5344CB8AC3E}">
        <p14:creationId xmlns:p14="http://schemas.microsoft.com/office/powerpoint/2010/main" val="18907287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9" grpId="0" animBg="1"/>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64222" y="2207941"/>
            <a:ext cx="5096494" cy="409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Specific Defenses</a:t>
            </a:r>
          </a:p>
        </p:txBody>
      </p:sp>
      <p:sp>
        <p:nvSpPr>
          <p:cNvPr id="4" name="Text Placeholder 4"/>
          <p:cNvSpPr>
            <a:spLocks noGrp="1"/>
          </p:cNvSpPr>
          <p:nvPr>
            <p:ph type="body" sz="quarter" idx="12"/>
          </p:nvPr>
        </p:nvSpPr>
        <p:spPr bwMode="auto">
          <a:xfrm>
            <a:off x="731520" y="876287"/>
            <a:ext cx="6137113" cy="3632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noAutofit/>
          </a:bodyPr>
          <a:lstStyle/>
          <a:p>
            <a:pPr marL="342900" indent="-342900">
              <a:buClrTx/>
              <a:buFont typeface="Arial" panose="020B0604020202020204" pitchFamily="34" charset="0"/>
              <a:buChar char="•"/>
            </a:pPr>
            <a:r>
              <a:rPr lang="en-US" altLang="en-US" sz="2800" dirty="0"/>
              <a:t>Recognize “self” and “non-self”</a:t>
            </a:r>
          </a:p>
          <a:p>
            <a:pPr marL="342900" indent="-342900">
              <a:buClrTx/>
              <a:buFont typeface="Arial" panose="020B0604020202020204" pitchFamily="34" charset="0"/>
              <a:buChar char="•"/>
            </a:pPr>
            <a:r>
              <a:rPr lang="en-US" altLang="ja-JP" sz="2800" dirty="0"/>
              <a:t>These defenders respond to specific pathogens.</a:t>
            </a:r>
          </a:p>
          <a:p>
            <a:pPr marL="342900" indent="-342900">
              <a:buClrTx/>
              <a:buFont typeface="Arial" panose="020B0604020202020204" pitchFamily="34" charset="0"/>
              <a:buChar char="•"/>
            </a:pPr>
            <a:r>
              <a:rPr lang="en-US" altLang="en-US" sz="2800" b="1" dirty="0">
                <a:solidFill>
                  <a:srgbClr val="FF0066"/>
                </a:solidFill>
              </a:rPr>
              <a:t>Antigens</a:t>
            </a:r>
            <a:r>
              <a:rPr lang="en-US" altLang="en-US" sz="2800" dirty="0"/>
              <a:t>: foreign substances that stimulate immune response.</a:t>
            </a:r>
          </a:p>
          <a:p>
            <a:pPr marL="342900" indent="-342900">
              <a:buClrTx/>
              <a:buFont typeface="Arial" panose="020B0604020202020204" pitchFamily="34" charset="0"/>
              <a:buChar char="•"/>
            </a:pPr>
            <a:r>
              <a:rPr lang="en-US" altLang="en-US" sz="2800" b="1" dirty="0">
                <a:solidFill>
                  <a:srgbClr val="FF0066"/>
                </a:solidFill>
              </a:rPr>
              <a:t>Antibodies:</a:t>
            </a:r>
            <a:r>
              <a:rPr lang="en-US" altLang="en-US" sz="2800" dirty="0"/>
              <a:t> proteins that a tag antigens for destruction by the immune system.</a:t>
            </a:r>
          </a:p>
        </p:txBody>
      </p:sp>
    </p:spTree>
    <p:extLst>
      <p:ext uri="{BB962C8B-B14F-4D97-AF65-F5344CB8AC3E}">
        <p14:creationId xmlns:p14="http://schemas.microsoft.com/office/powerpoint/2010/main" val="26308233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Human Bacterial Diseases</a:t>
            </a:r>
          </a:p>
        </p:txBody>
      </p:sp>
      <p:pic>
        <p:nvPicPr>
          <p:cNvPr id="1126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8930" y="933451"/>
            <a:ext cx="10333284" cy="5487669"/>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57411" y="1900874"/>
            <a:ext cx="1516063" cy="146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2"/>
          <p:cNvSpPr>
            <a:spLocks noChangeArrowheads="1"/>
          </p:cNvSpPr>
          <p:nvPr/>
        </p:nvSpPr>
        <p:spPr bwMode="auto">
          <a:xfrm>
            <a:off x="7132320" y="3959226"/>
            <a:ext cx="3604577" cy="1303654"/>
          </a:xfrm>
          <a:prstGeom prst="roundRect">
            <a:avLst>
              <a:gd name="adj" fmla="val 16667"/>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extLst>
      <p:ext uri="{BB962C8B-B14F-4D97-AF65-F5344CB8AC3E}">
        <p14:creationId xmlns:p14="http://schemas.microsoft.com/office/powerpoint/2010/main" val="37383826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Controlling Bacteria</a:t>
            </a:r>
          </a:p>
        </p:txBody>
      </p:sp>
      <p:sp>
        <p:nvSpPr>
          <p:cNvPr id="4" name="Text Placeholder 3"/>
          <p:cNvSpPr>
            <a:spLocks noGrp="1"/>
          </p:cNvSpPr>
          <p:nvPr>
            <p:ph type="body" sz="quarter" idx="12"/>
          </p:nvPr>
        </p:nvSpPr>
        <p:spPr bwMode="auto">
          <a:xfrm>
            <a:off x="2079626" y="1933575"/>
            <a:ext cx="4132263" cy="3054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noAutofit/>
          </a:bodyPr>
          <a:lstStyle/>
          <a:p>
            <a:pPr eaLnBrk="1" hangingPunct="1">
              <a:buClr>
                <a:srgbClr val="A6A6A6"/>
              </a:buClr>
            </a:pPr>
            <a:r>
              <a:rPr lang="en-US" altLang="en-US" dirty="0">
                <a:latin typeface="Arial" pitchFamily="34" charset="0"/>
                <a:cs typeface="Arial" pitchFamily="34" charset="0"/>
              </a:rPr>
              <a:t>Control methods include:</a:t>
            </a:r>
          </a:p>
          <a:p>
            <a:pPr eaLnBrk="1" hangingPunct="1">
              <a:buClr>
                <a:srgbClr val="A6A6A6"/>
              </a:buClr>
            </a:pPr>
            <a:endParaRPr lang="en-US" altLang="en-US" dirty="0">
              <a:latin typeface="Arial" pitchFamily="34" charset="0"/>
              <a:cs typeface="Arial" pitchFamily="34" charset="0"/>
            </a:endParaRPr>
          </a:p>
          <a:p>
            <a:pPr eaLnBrk="1" hangingPunct="1">
              <a:buClrTx/>
            </a:pPr>
            <a:r>
              <a:rPr lang="en-US" altLang="en-US" dirty="0">
                <a:latin typeface="Arial" pitchFamily="34" charset="0"/>
                <a:cs typeface="Arial" pitchFamily="34" charset="0"/>
              </a:rPr>
              <a:t>____________________</a:t>
            </a:r>
          </a:p>
          <a:p>
            <a:pPr eaLnBrk="1" hangingPunct="1">
              <a:buClrTx/>
              <a:buFont typeface="Arial" panose="020B0604020202020204" pitchFamily="34" charset="0"/>
              <a:buChar char="•"/>
            </a:pPr>
            <a:r>
              <a:rPr lang="en-US" altLang="en-US" dirty="0">
                <a:latin typeface="Arial" pitchFamily="34" charset="0"/>
                <a:cs typeface="Arial" pitchFamily="34" charset="0"/>
              </a:rPr>
              <a:t> Disinfectants</a:t>
            </a:r>
          </a:p>
          <a:p>
            <a:pPr eaLnBrk="1" hangingPunct="1">
              <a:buClrTx/>
              <a:buFont typeface="Arial" panose="020B0604020202020204" pitchFamily="34" charset="0"/>
              <a:buChar char="•"/>
            </a:pPr>
            <a:r>
              <a:rPr lang="en-US" altLang="en-US" dirty="0">
                <a:latin typeface="Arial" pitchFamily="34" charset="0"/>
                <a:cs typeface="Arial" pitchFamily="34" charset="0"/>
              </a:rPr>
              <a:t> Food storage</a:t>
            </a:r>
          </a:p>
          <a:p>
            <a:pPr eaLnBrk="1" hangingPunct="1">
              <a:buClrTx/>
              <a:buFont typeface="Arial" panose="020B0604020202020204" pitchFamily="34" charset="0"/>
              <a:buChar char="•"/>
            </a:pPr>
            <a:r>
              <a:rPr lang="en-US" altLang="en-US" dirty="0">
                <a:latin typeface="Arial" pitchFamily="34" charset="0"/>
                <a:cs typeface="Arial" pitchFamily="34" charset="0"/>
              </a:rPr>
              <a:t> Food processing</a:t>
            </a:r>
          </a:p>
          <a:p>
            <a:pPr eaLnBrk="1" hangingPunct="1">
              <a:buClrTx/>
              <a:buFont typeface="Arial" panose="020B0604020202020204" pitchFamily="34" charset="0"/>
              <a:buChar char="•"/>
            </a:pPr>
            <a:r>
              <a:rPr lang="en-US" altLang="en-US" dirty="0">
                <a:latin typeface="Arial" pitchFamily="34" charset="0"/>
                <a:cs typeface="Arial" pitchFamily="34" charset="0"/>
              </a:rPr>
              <a:t> Sterilization by heat</a:t>
            </a:r>
          </a:p>
        </p:txBody>
      </p:sp>
      <p:pic>
        <p:nvPicPr>
          <p:cNvPr id="14340" name="Picture 4"/>
          <p:cNvPicPr>
            <a:picLocks noChangeAspect="1"/>
          </p:cNvPicPr>
          <p:nvPr/>
        </p:nvPicPr>
        <p:blipFill>
          <a:blip r:embed="rId3" cstate="print"/>
          <a:srcRect/>
          <a:stretch>
            <a:fillRect/>
          </a:stretch>
        </p:blipFill>
        <p:spPr bwMode="auto">
          <a:xfrm>
            <a:off x="6254751" y="968375"/>
            <a:ext cx="3870325" cy="5473700"/>
          </a:xfrm>
          <a:prstGeom prst="rect">
            <a:avLst/>
          </a:prstGeom>
          <a:ln>
            <a:noFill/>
          </a:ln>
          <a:effectLst>
            <a:softEdge rad="112500"/>
          </a:effectLst>
        </p:spPr>
      </p:pic>
      <p:sp>
        <p:nvSpPr>
          <p:cNvPr id="5" name="Rectangle 5"/>
          <p:cNvSpPr>
            <a:spLocks noChangeArrowheads="1"/>
          </p:cNvSpPr>
          <p:nvPr/>
        </p:nvSpPr>
        <p:spPr bwMode="auto">
          <a:xfrm>
            <a:off x="2238376" y="2679701"/>
            <a:ext cx="338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FF0000"/>
                </a:solidFill>
                <a:cs typeface="Arial" panose="020B0604020202020204" pitchFamily="34" charset="0"/>
              </a:rPr>
              <a:t>Physical removal</a:t>
            </a:r>
            <a:endParaRPr lang="en-US" altLang="en-US" i="1" dirty="0">
              <a:solidFill>
                <a:srgbClr val="FF0000"/>
              </a:solidFill>
              <a:cs typeface="Arial" panose="020B0604020202020204" pitchFamily="34" charset="0"/>
            </a:endParaRPr>
          </a:p>
        </p:txBody>
      </p:sp>
    </p:spTree>
    <p:extLst>
      <p:ext uri="{BB962C8B-B14F-4D97-AF65-F5344CB8AC3E}">
        <p14:creationId xmlns:p14="http://schemas.microsoft.com/office/powerpoint/2010/main" val="34035019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Ways to prevent bacterial Disease</a:t>
            </a:r>
          </a:p>
        </p:txBody>
      </p:sp>
      <p:sp>
        <p:nvSpPr>
          <p:cNvPr id="3" name="Content Placeholder 2"/>
          <p:cNvSpPr>
            <a:spLocks noGrp="1"/>
          </p:cNvSpPr>
          <p:nvPr>
            <p:ph idx="1"/>
          </p:nvPr>
        </p:nvSpPr>
        <p:spPr/>
        <p:txBody>
          <a:bodyPr>
            <a:normAutofit/>
          </a:bodyPr>
          <a:lstStyle/>
          <a:p>
            <a:r>
              <a:rPr lang="en-US" sz="2800" b="1" dirty="0">
                <a:solidFill>
                  <a:srgbClr val="FF0066"/>
                </a:solidFill>
              </a:rPr>
              <a:t>Vaccine</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dirty="0"/>
              <a:t>– a preparation of weakened or killed pathogens. Vaccines help by preparing the body to form immunity to a disease.</a:t>
            </a:r>
          </a:p>
          <a:p>
            <a:r>
              <a:rPr lang="en-US" sz="2800" b="1" dirty="0">
                <a:solidFill>
                  <a:srgbClr val="FF0066"/>
                </a:solidFill>
              </a:rPr>
              <a:t>Antibiotics</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dirty="0"/>
              <a:t>– compounds that block the growth and reproduction of bacteria.</a:t>
            </a:r>
          </a:p>
        </p:txBody>
      </p:sp>
      <p:pic>
        <p:nvPicPr>
          <p:cNvPr id="29698" name="Picture 2" descr="http://www.naturemoms.com/blog/wp-content/uploads/2007/11/vaccine-shot.jpg"/>
          <p:cNvPicPr>
            <a:picLocks noChangeAspect="1" noChangeArrowheads="1"/>
          </p:cNvPicPr>
          <p:nvPr/>
        </p:nvPicPr>
        <p:blipFill>
          <a:blip r:embed="rId2" cstate="print"/>
          <a:srcRect/>
          <a:stretch>
            <a:fillRect/>
          </a:stretch>
        </p:blipFill>
        <p:spPr bwMode="auto">
          <a:xfrm>
            <a:off x="7399421" y="3962159"/>
            <a:ext cx="1757082" cy="24384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9702" name="Picture 6" descr="http://gtreport.files.wordpress.com/2007/01/antibiotic.jpg"/>
          <p:cNvPicPr>
            <a:picLocks noChangeAspect="1" noChangeArrowheads="1"/>
          </p:cNvPicPr>
          <p:nvPr/>
        </p:nvPicPr>
        <p:blipFill>
          <a:blip r:embed="rId3" cstate="print"/>
          <a:srcRect/>
          <a:stretch>
            <a:fillRect/>
          </a:stretch>
        </p:blipFill>
        <p:spPr bwMode="auto">
          <a:xfrm>
            <a:off x="745958" y="4140868"/>
            <a:ext cx="3581400" cy="208098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RightFacing"/>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076468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par>
                                <p:cTn id="17" presetID="23" presetClass="entr" presetSubtype="16" fill="hold" nodeType="withEffect">
                                  <p:stCondLst>
                                    <p:cond delay="0"/>
                                  </p:stCondLst>
                                  <p:childTnLst>
                                    <p:set>
                                      <p:cBhvr>
                                        <p:cTn id="18" dur="1" fill="hold">
                                          <p:stCondLst>
                                            <p:cond delay="0"/>
                                          </p:stCondLst>
                                        </p:cTn>
                                        <p:tgtEl>
                                          <p:spTgt spid="29698"/>
                                        </p:tgtEl>
                                        <p:attrNameLst>
                                          <p:attrName>style.visibility</p:attrName>
                                        </p:attrNameLst>
                                      </p:cBhvr>
                                      <p:to>
                                        <p:strVal val="visible"/>
                                      </p:to>
                                    </p:set>
                                    <p:anim calcmode="lin" valueType="num">
                                      <p:cBhvr>
                                        <p:cTn id="19" dur="500" fill="hold"/>
                                        <p:tgtEl>
                                          <p:spTgt spid="29698"/>
                                        </p:tgtEl>
                                        <p:attrNameLst>
                                          <p:attrName>ppt_w</p:attrName>
                                        </p:attrNameLst>
                                      </p:cBhvr>
                                      <p:tavLst>
                                        <p:tav tm="0">
                                          <p:val>
                                            <p:fltVal val="0"/>
                                          </p:val>
                                        </p:tav>
                                        <p:tav tm="100000">
                                          <p:val>
                                            <p:strVal val="#ppt_w"/>
                                          </p:val>
                                        </p:tav>
                                      </p:tavLst>
                                    </p:anim>
                                    <p:anim calcmode="lin" valueType="num">
                                      <p:cBhvr>
                                        <p:cTn id="20" dur="500" fill="hold"/>
                                        <p:tgtEl>
                                          <p:spTgt spid="2969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9702"/>
                                        </p:tgtEl>
                                        <p:attrNameLst>
                                          <p:attrName>style.visibility</p:attrName>
                                        </p:attrNameLst>
                                      </p:cBhvr>
                                      <p:to>
                                        <p:strVal val="visible"/>
                                      </p:to>
                                    </p:set>
                                    <p:anim calcmode="lin" valueType="num">
                                      <p:cBhvr>
                                        <p:cTn id="23" dur="500" fill="hold"/>
                                        <p:tgtEl>
                                          <p:spTgt spid="29702"/>
                                        </p:tgtEl>
                                        <p:attrNameLst>
                                          <p:attrName>ppt_w</p:attrName>
                                        </p:attrNameLst>
                                      </p:cBhvr>
                                      <p:tavLst>
                                        <p:tav tm="0">
                                          <p:val>
                                            <p:fltVal val="0"/>
                                          </p:val>
                                        </p:tav>
                                        <p:tav tm="100000">
                                          <p:val>
                                            <p:strVal val="#ppt_w"/>
                                          </p:val>
                                        </p:tav>
                                      </p:tavLst>
                                    </p:anim>
                                    <p:anim calcmode="lin" valueType="num">
                                      <p:cBhvr>
                                        <p:cTn id="24" dur="500" fill="hold"/>
                                        <p:tgtEl>
                                          <p:spTgt spid="297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7239000" cy="1143000"/>
          </a:xfrm>
        </p:spPr>
        <p:txBody>
          <a:bodyPr/>
          <a:lstStyle/>
          <a:p>
            <a:r>
              <a:rPr lang="en-US" dirty="0"/>
              <a:t>Antibiotic resistance</a:t>
            </a:r>
          </a:p>
        </p:txBody>
      </p:sp>
      <p:sp>
        <p:nvSpPr>
          <p:cNvPr id="3" name="Content Placeholder 2"/>
          <p:cNvSpPr>
            <a:spLocks noGrp="1"/>
          </p:cNvSpPr>
          <p:nvPr>
            <p:ph idx="1"/>
          </p:nvPr>
        </p:nvSpPr>
        <p:spPr>
          <a:xfrm>
            <a:off x="751840" y="970280"/>
            <a:ext cx="10744200" cy="5410200"/>
          </a:xfrm>
        </p:spPr>
        <p:txBody>
          <a:bodyPr>
            <a:normAutofit/>
          </a:bodyPr>
          <a:lstStyle/>
          <a:p>
            <a:r>
              <a:rPr lang="en-US" sz="2800" dirty="0"/>
              <a:t>Some types of bacteria are evolving </a:t>
            </a:r>
            <a:r>
              <a:rPr lang="en-US" sz="3600" b="1" dirty="0">
                <a:solidFill>
                  <a:srgbClr val="FF0066"/>
                </a:solidFill>
              </a:rPr>
              <a:t>resistance</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to some antibiotics.</a:t>
            </a:r>
          </a:p>
          <a:p>
            <a:pPr lvl="1"/>
            <a:r>
              <a:rPr lang="en-US" sz="2800" dirty="0"/>
              <a:t>Repeated and improper uses of antibiotics are primary causes of the increase in drug-resistant bacteria. </a:t>
            </a:r>
          </a:p>
          <a:p>
            <a:pPr lvl="1"/>
            <a:r>
              <a:rPr lang="en-US" sz="2800" dirty="0"/>
              <a:t>Antibiotics should be used on bacterial infections ONLY – NOT viral infections like the common cold, most sore throats, and the flu.</a:t>
            </a:r>
          </a:p>
          <a:p>
            <a:endParaRPr lang="en-US" sz="2800" dirty="0"/>
          </a:p>
        </p:txBody>
      </p:sp>
      <p:pic>
        <p:nvPicPr>
          <p:cNvPr id="4" name="Picture 3"/>
          <p:cNvPicPr>
            <a:picLocks noChangeAspect="1"/>
          </p:cNvPicPr>
          <p:nvPr/>
        </p:nvPicPr>
        <p:blipFill>
          <a:blip r:embed="rId2"/>
          <a:stretch>
            <a:fillRect/>
          </a:stretch>
        </p:blipFill>
        <p:spPr>
          <a:xfrm>
            <a:off x="2085340" y="3372167"/>
            <a:ext cx="8077200" cy="2714625"/>
          </a:xfrm>
          <a:prstGeom prst="rect">
            <a:avLst/>
          </a:prstGeom>
        </p:spPr>
      </p:pic>
    </p:spTree>
    <p:extLst>
      <p:ext uri="{BB962C8B-B14F-4D97-AF65-F5344CB8AC3E}">
        <p14:creationId xmlns:p14="http://schemas.microsoft.com/office/powerpoint/2010/main" val="8033125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Human Viral Diseases</a:t>
            </a:r>
          </a:p>
        </p:txBody>
      </p:sp>
      <p:pic>
        <p:nvPicPr>
          <p:cNvPr id="1741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196976"/>
            <a:ext cx="8686800" cy="5146675"/>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2"/>
          <p:cNvSpPr>
            <a:spLocks noChangeArrowheads="1"/>
          </p:cNvSpPr>
          <p:nvPr/>
        </p:nvSpPr>
        <p:spPr bwMode="auto">
          <a:xfrm>
            <a:off x="1752601" y="5689600"/>
            <a:ext cx="5307013" cy="654050"/>
          </a:xfrm>
          <a:prstGeom prst="roundRect">
            <a:avLst>
              <a:gd name="adj" fmla="val 16667"/>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extLst>
      <p:ext uri="{BB962C8B-B14F-4D97-AF65-F5344CB8AC3E}">
        <p14:creationId xmlns:p14="http://schemas.microsoft.com/office/powerpoint/2010/main" val="8668749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normAutofit/>
          </a:bodyPr>
          <a:lstStyle/>
          <a:p>
            <a:r>
              <a:rPr lang="en-US" altLang="en-US" sz="3600" dirty="0"/>
              <a:t>Preventing and Treating Viral Diseases</a:t>
            </a:r>
          </a:p>
        </p:txBody>
      </p:sp>
      <p:sp>
        <p:nvSpPr>
          <p:cNvPr id="4" name="Text Placeholder 3"/>
          <p:cNvSpPr>
            <a:spLocks noGrp="1"/>
          </p:cNvSpPr>
          <p:nvPr>
            <p:ph idx="1"/>
          </p:nvPr>
        </p:nvSpPr>
        <p:spPr/>
        <p:txBody>
          <a:bodyPr>
            <a:normAutofit/>
          </a:bodyPr>
          <a:lstStyle/>
          <a:p>
            <a:pPr marL="342900" indent="-342900">
              <a:buFont typeface="Arial" panose="020B0604020202020204" pitchFamily="34" charset="0"/>
              <a:buChar char="•"/>
            </a:pPr>
            <a:r>
              <a:rPr lang="en-US" altLang="en-US" sz="2800" dirty="0"/>
              <a:t>Viruses cannot be treated with antibiotics.</a:t>
            </a:r>
          </a:p>
          <a:p>
            <a:pPr marL="342900" indent="-342900">
              <a:buFont typeface="Arial" panose="020B0604020202020204" pitchFamily="34" charset="0"/>
              <a:buChar char="•"/>
            </a:pPr>
            <a:r>
              <a:rPr lang="en-US" altLang="en-US" sz="2800" dirty="0"/>
              <a:t>Prevention is the best protection.</a:t>
            </a:r>
          </a:p>
        </p:txBody>
      </p:sp>
      <p:sp>
        <p:nvSpPr>
          <p:cNvPr id="2" name="Rectangle 1"/>
          <p:cNvSpPr/>
          <p:nvPr/>
        </p:nvSpPr>
        <p:spPr>
          <a:xfrm>
            <a:off x="779671" y="3592693"/>
            <a:ext cx="5862320" cy="954107"/>
          </a:xfrm>
          <a:prstGeom prst="rect">
            <a:avLst/>
          </a:prstGeom>
        </p:spPr>
        <p:txBody>
          <a:bodyPr wrap="square">
            <a:spAutoFit/>
          </a:bodyPr>
          <a:lstStyle/>
          <a:p>
            <a:r>
              <a:rPr lang="en-US" altLang="en-US" sz="2800" dirty="0">
                <a:solidFill>
                  <a:srgbClr val="000000"/>
                </a:solidFill>
              </a:rPr>
              <a:t>What advantage do vaccines have over antibiotic and antiviral drugs?</a:t>
            </a:r>
          </a:p>
        </p:txBody>
      </p:sp>
      <p:sp>
        <p:nvSpPr>
          <p:cNvPr id="3" name="Rectangle 2"/>
          <p:cNvSpPr/>
          <p:nvPr/>
        </p:nvSpPr>
        <p:spPr>
          <a:xfrm>
            <a:off x="779671" y="4725933"/>
            <a:ext cx="6431280" cy="954107"/>
          </a:xfrm>
          <a:prstGeom prst="rect">
            <a:avLst/>
          </a:prstGeom>
        </p:spPr>
        <p:txBody>
          <a:bodyPr wrap="square">
            <a:spAutoFit/>
          </a:bodyPr>
          <a:lstStyle/>
          <a:p>
            <a:r>
              <a:rPr lang="en-US" altLang="en-US" sz="2800" dirty="0">
                <a:solidFill>
                  <a:srgbClr val="000000"/>
                </a:solidFill>
              </a:rPr>
              <a:t>Can vaccines have serious, harmful side effects including illness and death?</a:t>
            </a:r>
          </a:p>
        </p:txBody>
      </p:sp>
      <p:pic>
        <p:nvPicPr>
          <p:cNvPr id="9" name="Picture 8"/>
          <p:cNvPicPr>
            <a:picLocks noChangeAspect="1"/>
          </p:cNvPicPr>
          <p:nvPr/>
        </p:nvPicPr>
        <p:blipFill>
          <a:blip r:embed="rId3"/>
          <a:stretch>
            <a:fillRect/>
          </a:stretch>
        </p:blipFill>
        <p:spPr>
          <a:xfrm>
            <a:off x="7005320" y="2659705"/>
            <a:ext cx="4400951" cy="3774190"/>
          </a:xfrm>
          <a:prstGeom prst="rect">
            <a:avLst/>
          </a:prstGeom>
        </p:spPr>
      </p:pic>
    </p:spTree>
    <p:extLst>
      <p:ext uri="{BB962C8B-B14F-4D97-AF65-F5344CB8AC3E}">
        <p14:creationId xmlns:p14="http://schemas.microsoft.com/office/powerpoint/2010/main" val="12939277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Microbiology</a:t>
            </a:r>
          </a:p>
        </p:txBody>
      </p:sp>
      <p:sp>
        <p:nvSpPr>
          <p:cNvPr id="3" name="Content Placeholder 2"/>
          <p:cNvSpPr>
            <a:spLocks noGrp="1"/>
          </p:cNvSpPr>
          <p:nvPr>
            <p:ph idx="1"/>
          </p:nvPr>
        </p:nvSpPr>
        <p:spPr>
          <a:xfrm>
            <a:off x="882316" y="1609416"/>
            <a:ext cx="6661484" cy="4846320"/>
          </a:xfrm>
        </p:spPr>
        <p:txBody>
          <a:bodyPr>
            <a:normAutofit lnSpcReduction="10000"/>
          </a:bodyPr>
          <a:lstStyle/>
          <a:p>
            <a:r>
              <a:rPr lang="en-US" sz="2800" dirty="0"/>
              <a:t>Important Vaccines</a:t>
            </a:r>
          </a:p>
          <a:p>
            <a:pPr lvl="1"/>
            <a:r>
              <a:rPr lang="en-US" sz="2800" b="1" dirty="0">
                <a:solidFill>
                  <a:srgbClr val="FF0066"/>
                </a:solidFill>
              </a:rPr>
              <a:t>Small Pox </a:t>
            </a:r>
            <a:r>
              <a:rPr lang="en-US" sz="2800" dirty="0"/>
              <a:t>(Edward </a:t>
            </a:r>
            <a:r>
              <a:rPr lang="en-US" sz="2800" b="1" dirty="0">
                <a:solidFill>
                  <a:srgbClr val="FF0066"/>
                </a:solidFill>
              </a:rPr>
              <a:t>Jenner</a:t>
            </a:r>
            <a:r>
              <a:rPr lang="en-US" sz="2800" dirty="0"/>
              <a:t>)</a:t>
            </a:r>
          </a:p>
          <a:p>
            <a:r>
              <a:rPr lang="en-US" sz="3000" dirty="0"/>
              <a:t>Louis </a:t>
            </a:r>
            <a:r>
              <a:rPr lang="en-US" sz="3000" b="1" dirty="0">
                <a:solidFill>
                  <a:srgbClr val="FF0066"/>
                </a:solidFill>
              </a:rPr>
              <a:t>Pasteur</a:t>
            </a:r>
            <a:r>
              <a:rPr lang="en-US" sz="3000" dirty="0"/>
              <a:t> was a microbiologist who lived in the 1800’s </a:t>
            </a:r>
          </a:p>
          <a:p>
            <a:pPr lvl="2"/>
            <a:r>
              <a:rPr lang="en-US" sz="2400" dirty="0"/>
              <a:t>Developed the germ theory of disease</a:t>
            </a:r>
          </a:p>
          <a:p>
            <a:pPr lvl="2"/>
            <a:r>
              <a:rPr lang="en-US" sz="2400" dirty="0"/>
              <a:t>Developed pasteurization methods</a:t>
            </a:r>
          </a:p>
          <a:p>
            <a:r>
              <a:rPr lang="en-US" sz="2800" dirty="0"/>
              <a:t>Jonas </a:t>
            </a:r>
            <a:r>
              <a:rPr lang="en-US" sz="2800" b="1" dirty="0">
                <a:solidFill>
                  <a:srgbClr val="FF0066"/>
                </a:solidFill>
              </a:rPr>
              <a:t>Salk</a:t>
            </a:r>
            <a:r>
              <a:rPr lang="en-US" sz="2800" dirty="0"/>
              <a:t> developed a polio vaccine using a “dead” virus. (1950s)</a:t>
            </a:r>
          </a:p>
          <a:p>
            <a:r>
              <a:rPr lang="en-US" sz="2800" dirty="0"/>
              <a:t>Vaccines can be used to prepare the body for a virus however, they cannot cure the body of a virus.</a:t>
            </a:r>
          </a:p>
        </p:txBody>
      </p:sp>
      <p:pic>
        <p:nvPicPr>
          <p:cNvPr id="4" name="Picture 3"/>
          <p:cNvPicPr>
            <a:picLocks noChangeAspect="1"/>
          </p:cNvPicPr>
          <p:nvPr/>
        </p:nvPicPr>
        <p:blipFill>
          <a:blip r:embed="rId3"/>
          <a:stretch>
            <a:fillRect/>
          </a:stretch>
        </p:blipFill>
        <p:spPr>
          <a:xfrm>
            <a:off x="9206230" y="4032576"/>
            <a:ext cx="2476500" cy="1847850"/>
          </a:xfrm>
          <a:prstGeom prst="rect">
            <a:avLst/>
          </a:prstGeom>
        </p:spPr>
      </p:pic>
      <p:pic>
        <p:nvPicPr>
          <p:cNvPr id="5" name="Picture 4"/>
          <p:cNvPicPr>
            <a:picLocks noChangeAspect="1"/>
          </p:cNvPicPr>
          <p:nvPr/>
        </p:nvPicPr>
        <p:blipFill>
          <a:blip r:embed="rId4"/>
          <a:stretch>
            <a:fillRect/>
          </a:stretch>
        </p:blipFill>
        <p:spPr>
          <a:xfrm>
            <a:off x="8019097" y="609600"/>
            <a:ext cx="2524125" cy="2981325"/>
          </a:xfrm>
          <a:prstGeom prst="rect">
            <a:avLst/>
          </a:prstGeom>
        </p:spPr>
      </p:pic>
    </p:spTree>
    <p:extLst>
      <p:ext uri="{BB962C8B-B14F-4D97-AF65-F5344CB8AC3E}">
        <p14:creationId xmlns:p14="http://schemas.microsoft.com/office/powerpoint/2010/main" val="317216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3" end="3"/>
                                            </p:txEl>
                                          </p:spTgt>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p:cTn id="38"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grpId="0"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 calcmode="lin" valueType="num">
                                      <p:cBhvr>
                                        <p:cTn id="45"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lstStyle/>
          <a:p>
            <a:r>
              <a:rPr lang="en-US" altLang="en-US"/>
              <a:t>Typical Bacterial Structure</a:t>
            </a:r>
          </a:p>
        </p:txBody>
      </p:sp>
      <p:sp>
        <p:nvSpPr>
          <p:cNvPr id="13314" name="Text Placeholder 3"/>
          <p:cNvSpPr>
            <a:spLocks noGrp="1"/>
          </p:cNvSpPr>
          <p:nvPr>
            <p:ph type="body" sz="quarter" idx="12"/>
          </p:nvPr>
        </p:nvSpPr>
        <p:spPr/>
        <p:txBody>
          <a:bodyPr/>
          <a:lstStyle/>
          <a:p>
            <a:r>
              <a:rPr lang="en-US" altLang="en-US"/>
              <a:t>Bacteria include a wide range of organisms; many phyla are needed to classify this group.</a:t>
            </a:r>
          </a:p>
        </p:txBody>
      </p:sp>
      <p:pic>
        <p:nvPicPr>
          <p:cNvPr id="1331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41575" y="2055813"/>
            <a:ext cx="7315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1"/>
          <p:cNvSpPr>
            <a:spLocks noChangeArrowheads="1"/>
          </p:cNvSpPr>
          <p:nvPr/>
        </p:nvSpPr>
        <p:spPr bwMode="auto">
          <a:xfrm>
            <a:off x="2352676" y="2281238"/>
            <a:ext cx="1408113" cy="6096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7" name="Oval 1"/>
          <p:cNvSpPr>
            <a:spLocks noChangeArrowheads="1"/>
          </p:cNvSpPr>
          <p:nvPr/>
        </p:nvSpPr>
        <p:spPr bwMode="auto">
          <a:xfrm>
            <a:off x="2430463" y="1966913"/>
            <a:ext cx="1384300" cy="442912"/>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8" name="Oval 1"/>
          <p:cNvSpPr>
            <a:spLocks noChangeArrowheads="1"/>
          </p:cNvSpPr>
          <p:nvPr/>
        </p:nvSpPr>
        <p:spPr bwMode="auto">
          <a:xfrm>
            <a:off x="8262938" y="3990976"/>
            <a:ext cx="1211262" cy="404813"/>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9" name="Oval 1"/>
          <p:cNvSpPr>
            <a:spLocks noChangeArrowheads="1"/>
          </p:cNvSpPr>
          <p:nvPr/>
        </p:nvSpPr>
        <p:spPr bwMode="auto">
          <a:xfrm>
            <a:off x="2087563" y="3806825"/>
            <a:ext cx="1211262" cy="3302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 name="Rectangle 9"/>
          <p:cNvSpPr/>
          <p:nvPr/>
        </p:nvSpPr>
        <p:spPr>
          <a:xfrm>
            <a:off x="1270637" y="5072932"/>
            <a:ext cx="5088251" cy="707886"/>
          </a:xfrm>
          <a:prstGeom prst="rect">
            <a:avLst/>
          </a:prstGeom>
          <a:noFill/>
        </p:spPr>
        <p:txBody>
          <a:bodyPr wrap="none" lIns="91440" tIns="45720" rIns="91440" bIns="45720">
            <a:spAutoFit/>
          </a:bodyPr>
          <a:lstStyle/>
          <a:p>
            <a:pPr algn="ctr"/>
            <a:r>
              <a:rPr lang="en-US" sz="4000" b="0" cap="none" spc="0" dirty="0">
                <a:ln w="0"/>
                <a:solidFill>
                  <a:schemeClr val="accent1"/>
                </a:solidFill>
                <a:effectLst>
                  <a:outerShdw blurRad="38100" dist="25400" dir="5400000" algn="ctr" rotWithShape="0">
                    <a:srgbClr val="6E747A">
                      <a:alpha val="43000"/>
                    </a:srgbClr>
                  </a:outerShdw>
                </a:effectLst>
              </a:rPr>
              <a:t>Escherichia coli (E. coli)</a:t>
            </a:r>
          </a:p>
        </p:txBody>
      </p:sp>
    </p:spTree>
    <p:extLst>
      <p:ext uri="{BB962C8B-B14F-4D97-AF65-F5344CB8AC3E}">
        <p14:creationId xmlns:p14="http://schemas.microsoft.com/office/powerpoint/2010/main" val="5187022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t>The two kingdoms of prokaryotes</a:t>
            </a:r>
            <a:endParaRPr lang="en-US" dirty="0"/>
          </a:p>
        </p:txBody>
      </p:sp>
      <p:sp>
        <p:nvSpPr>
          <p:cNvPr id="10" name="Content Placeholder 9"/>
          <p:cNvSpPr>
            <a:spLocks noGrp="1"/>
          </p:cNvSpPr>
          <p:nvPr>
            <p:ph sz="half" idx="1"/>
          </p:nvPr>
        </p:nvSpPr>
        <p:spPr/>
        <p:txBody>
          <a:bodyPr>
            <a:noAutofit/>
          </a:bodyPr>
          <a:lstStyle/>
          <a:p>
            <a:r>
              <a:rPr lang="en-US" sz="2800" b="1" dirty="0">
                <a:solidFill>
                  <a:srgbClr val="FF0066"/>
                </a:solidFill>
              </a:rPr>
              <a:t>Eubacteria</a:t>
            </a:r>
          </a:p>
          <a:p>
            <a:pPr lvl="1"/>
            <a:r>
              <a:rPr lang="en-US" sz="2800" dirty="0"/>
              <a:t>Have a cell wall that contains </a:t>
            </a:r>
            <a:r>
              <a:rPr lang="en-US" sz="2800" b="1" dirty="0">
                <a:solidFill>
                  <a:srgbClr val="FF0066"/>
                </a:solidFill>
              </a:rPr>
              <a:t>peptidoglycan</a:t>
            </a:r>
            <a:r>
              <a:rPr lang="en-US" sz="2800" dirty="0"/>
              <a:t> (a chemical made of protein and carbohydrates)</a:t>
            </a:r>
          </a:p>
          <a:p>
            <a:pPr lvl="1"/>
            <a:r>
              <a:rPr lang="en-US" sz="2800" dirty="0"/>
              <a:t>Inside the cell wall is a cell membrane.</a:t>
            </a:r>
          </a:p>
          <a:p>
            <a:pPr lvl="1"/>
            <a:r>
              <a:rPr lang="en-US" sz="2800" dirty="0"/>
              <a:t>“true bacteria”</a:t>
            </a:r>
          </a:p>
          <a:p>
            <a:pPr lvl="1"/>
            <a:r>
              <a:rPr lang="en-US" sz="2800" dirty="0"/>
              <a:t>Not as closely related to Eukaryotes</a:t>
            </a:r>
          </a:p>
        </p:txBody>
      </p:sp>
      <p:sp>
        <p:nvSpPr>
          <p:cNvPr id="11" name="Content Placeholder 10"/>
          <p:cNvSpPr>
            <a:spLocks noGrp="1"/>
          </p:cNvSpPr>
          <p:nvPr>
            <p:ph sz="half" idx="2"/>
          </p:nvPr>
        </p:nvSpPr>
        <p:spPr>
          <a:xfrm>
            <a:off x="6267612" y="2057400"/>
            <a:ext cx="5120640" cy="4023360"/>
          </a:xfrm>
        </p:spPr>
        <p:txBody>
          <a:bodyPr>
            <a:noAutofit/>
          </a:bodyPr>
          <a:lstStyle/>
          <a:p>
            <a:r>
              <a:rPr lang="en-US" sz="2800" b="1" dirty="0">
                <a:solidFill>
                  <a:srgbClr val="FF0066"/>
                </a:solidFill>
              </a:rPr>
              <a:t>Archaebacteria</a:t>
            </a:r>
          </a:p>
          <a:p>
            <a:pPr lvl="1"/>
            <a:r>
              <a:rPr lang="en-US" sz="2800" dirty="0"/>
              <a:t>Do not have peptidoglycan in their cell walls.</a:t>
            </a:r>
          </a:p>
          <a:p>
            <a:pPr lvl="1"/>
            <a:r>
              <a:rPr lang="en-US" sz="2800" dirty="0"/>
              <a:t>Have many different membrane lipids in their cell membrane.</a:t>
            </a:r>
          </a:p>
          <a:p>
            <a:pPr lvl="1"/>
            <a:r>
              <a:rPr lang="en-US" sz="2800" dirty="0"/>
              <a:t>Their DNA is more like eukaryotic DNA than Eubacteria DNA.</a:t>
            </a:r>
          </a:p>
          <a:p>
            <a:pPr lvl="1"/>
            <a:r>
              <a:rPr lang="en-US" sz="2800" dirty="0"/>
              <a:t>Live in extreme environments</a:t>
            </a:r>
          </a:p>
        </p:txBody>
      </p:sp>
      <p:pic>
        <p:nvPicPr>
          <p:cNvPr id="5" name="Picture 2" descr="http://mset.rst2.edu/portfolios/r/reonieri_d/toolsvis/toolsvisweb/final/images/Ecoli.jpg"/>
          <p:cNvPicPr>
            <a:picLocks noChangeAspect="1" noChangeArrowheads="1"/>
          </p:cNvPicPr>
          <p:nvPr/>
        </p:nvPicPr>
        <p:blipFill>
          <a:blip r:embed="rId3" cstate="print"/>
          <a:srcRect/>
          <a:stretch>
            <a:fillRect/>
          </a:stretch>
        </p:blipFill>
        <p:spPr bwMode="auto">
          <a:xfrm>
            <a:off x="9788052" y="465200"/>
            <a:ext cx="1600200" cy="159219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151863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 calcmode="lin" valueType="num">
                                      <p:cBhvr>
                                        <p:cTn id="14" dur="1000" fill="hold"/>
                                        <p:tgtEl>
                                          <p:spTgt spid="10">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10">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 calcmode="lin" valueType="num">
                                      <p:cBhvr>
                                        <p:cTn id="21" dur="1000" fill="hold"/>
                                        <p:tgtEl>
                                          <p:spTgt spid="10">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10">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 calcmode="lin" valueType="num">
                                      <p:cBhvr>
                                        <p:cTn id="28" dur="1000" fill="hold"/>
                                        <p:tgtEl>
                                          <p:spTgt spid="10">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10">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0">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anim calcmode="lin" valueType="num">
                                      <p:cBhvr>
                                        <p:cTn id="35" dur="1000" fill="hold"/>
                                        <p:tgtEl>
                                          <p:spTgt spid="10">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10">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0">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 calcmode="lin" valueType="num">
                                      <p:cBhvr>
                                        <p:cTn id="42" dur="1000" fill="hold"/>
                                        <p:tgtEl>
                                          <p:spTgt spid="11">
                                            <p:txEl>
                                              <p:pRg st="0" end="0"/>
                                            </p:txEl>
                                          </p:spTgt>
                                        </p:tgtEl>
                                        <p:attrNameLst>
                                          <p:attrName>ppt_x</p:attrName>
                                        </p:attrNameLst>
                                      </p:cBhvr>
                                      <p:tavLst>
                                        <p:tav tm="0">
                                          <p:val>
                                            <p:strVal val="#ppt_x-.2"/>
                                          </p:val>
                                        </p:tav>
                                        <p:tav tm="100000">
                                          <p:val>
                                            <p:strVal val="#ppt_x"/>
                                          </p:val>
                                        </p:tav>
                                      </p:tavLst>
                                    </p:anim>
                                    <p:anim calcmode="lin" valueType="num">
                                      <p:cBhvr>
                                        <p:cTn id="43" dur="1000" fill="hold"/>
                                        <p:tgtEl>
                                          <p:spTgt spid="1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1">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11">
                                            <p:txEl>
                                              <p:pRg st="1" end="1"/>
                                            </p:txEl>
                                          </p:spTgt>
                                        </p:tgtEl>
                                        <p:attrNameLst>
                                          <p:attrName>style.visibility</p:attrName>
                                        </p:attrNameLst>
                                      </p:cBhvr>
                                      <p:to>
                                        <p:strVal val="visible"/>
                                      </p:to>
                                    </p:set>
                                    <p:anim calcmode="lin" valueType="num">
                                      <p:cBhvr>
                                        <p:cTn id="49" dur="1000" fill="hold"/>
                                        <p:tgtEl>
                                          <p:spTgt spid="11">
                                            <p:txEl>
                                              <p:pRg st="1" end="1"/>
                                            </p:txEl>
                                          </p:spTgt>
                                        </p:tgtEl>
                                        <p:attrNameLst>
                                          <p:attrName>ppt_x</p:attrName>
                                        </p:attrNameLst>
                                      </p:cBhvr>
                                      <p:tavLst>
                                        <p:tav tm="0">
                                          <p:val>
                                            <p:strVal val="#ppt_x-.2"/>
                                          </p:val>
                                        </p:tav>
                                        <p:tav tm="100000">
                                          <p:val>
                                            <p:strVal val="#ppt_x"/>
                                          </p:val>
                                        </p:tav>
                                      </p:tavLst>
                                    </p:anim>
                                    <p:anim calcmode="lin" valueType="num">
                                      <p:cBhvr>
                                        <p:cTn id="50" dur="1000" fill="hold"/>
                                        <p:tgtEl>
                                          <p:spTgt spid="1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1">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1">
                                            <p:txEl>
                                              <p:pRg st="2" end="2"/>
                                            </p:txEl>
                                          </p:spTgt>
                                        </p:tgtEl>
                                        <p:attrNameLst>
                                          <p:attrName>style.visibility</p:attrName>
                                        </p:attrNameLst>
                                      </p:cBhvr>
                                      <p:to>
                                        <p:strVal val="visible"/>
                                      </p:to>
                                    </p:set>
                                    <p:anim calcmode="lin" valueType="num">
                                      <p:cBhvr>
                                        <p:cTn id="56" dur="1000" fill="hold"/>
                                        <p:tgtEl>
                                          <p:spTgt spid="11">
                                            <p:txEl>
                                              <p:pRg st="2" end="2"/>
                                            </p:txEl>
                                          </p:spTgt>
                                        </p:tgtEl>
                                        <p:attrNameLst>
                                          <p:attrName>ppt_x</p:attrName>
                                        </p:attrNameLst>
                                      </p:cBhvr>
                                      <p:tavLst>
                                        <p:tav tm="0">
                                          <p:val>
                                            <p:strVal val="#ppt_x-.2"/>
                                          </p:val>
                                        </p:tav>
                                        <p:tav tm="100000">
                                          <p:val>
                                            <p:strVal val="#ppt_x"/>
                                          </p:val>
                                        </p:tav>
                                      </p:tavLst>
                                    </p:anim>
                                    <p:anim calcmode="lin" valueType="num">
                                      <p:cBhvr>
                                        <p:cTn id="57" dur="1000" fill="hold"/>
                                        <p:tgtEl>
                                          <p:spTgt spid="1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1">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11">
                                            <p:txEl>
                                              <p:pRg st="3" end="3"/>
                                            </p:txEl>
                                          </p:spTgt>
                                        </p:tgtEl>
                                        <p:attrNameLst>
                                          <p:attrName>style.visibility</p:attrName>
                                        </p:attrNameLst>
                                      </p:cBhvr>
                                      <p:to>
                                        <p:strVal val="visible"/>
                                      </p:to>
                                    </p:set>
                                    <p:anim calcmode="lin" valueType="num">
                                      <p:cBhvr>
                                        <p:cTn id="63" dur="1000" fill="hold"/>
                                        <p:tgtEl>
                                          <p:spTgt spid="11">
                                            <p:txEl>
                                              <p:pRg st="3" end="3"/>
                                            </p:txEl>
                                          </p:spTgt>
                                        </p:tgtEl>
                                        <p:attrNameLst>
                                          <p:attrName>ppt_x</p:attrName>
                                        </p:attrNameLst>
                                      </p:cBhvr>
                                      <p:tavLst>
                                        <p:tav tm="0">
                                          <p:val>
                                            <p:strVal val="#ppt_x-.2"/>
                                          </p:val>
                                        </p:tav>
                                        <p:tav tm="100000">
                                          <p:val>
                                            <p:strVal val="#ppt_x"/>
                                          </p:val>
                                        </p:tav>
                                      </p:tavLst>
                                    </p:anim>
                                    <p:anim calcmode="lin" valueType="num">
                                      <p:cBhvr>
                                        <p:cTn id="64" dur="1000" fill="hold"/>
                                        <p:tgtEl>
                                          <p:spTgt spid="1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1">
                                            <p:txEl>
                                              <p:pRg st="3" end="3"/>
                                            </p:txEl>
                                          </p:spTgt>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11">
                                            <p:txEl>
                                              <p:pRg st="4" end="4"/>
                                            </p:txEl>
                                          </p:spTgt>
                                        </p:tgtEl>
                                        <p:attrNameLst>
                                          <p:attrName>style.visibility</p:attrName>
                                        </p:attrNameLst>
                                      </p:cBhvr>
                                      <p:to>
                                        <p:strVal val="visible"/>
                                      </p:to>
                                    </p:set>
                                    <p:anim calcmode="lin" valueType="num">
                                      <p:cBhvr>
                                        <p:cTn id="68" dur="1000" fill="hold"/>
                                        <p:tgtEl>
                                          <p:spTgt spid="11">
                                            <p:txEl>
                                              <p:pRg st="4" end="4"/>
                                            </p:txEl>
                                          </p:spTgt>
                                        </p:tgtEl>
                                        <p:attrNameLst>
                                          <p:attrName>ppt_x</p:attrName>
                                        </p:attrNameLst>
                                      </p:cBhvr>
                                      <p:tavLst>
                                        <p:tav tm="0">
                                          <p:val>
                                            <p:strVal val="#ppt_x-.2"/>
                                          </p:val>
                                        </p:tav>
                                        <p:tav tm="100000">
                                          <p:val>
                                            <p:strVal val="#ppt_x"/>
                                          </p:val>
                                        </p:tav>
                                      </p:tavLst>
                                    </p:anim>
                                    <p:anim calcmode="lin" valueType="num">
                                      <p:cBhvr>
                                        <p:cTn id="69" dur="1000" fill="hold"/>
                                        <p:tgtEl>
                                          <p:spTgt spid="1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70" dur="10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Shape and Organization</a:t>
            </a:r>
          </a:p>
        </p:txBody>
      </p:sp>
      <p:sp>
        <p:nvSpPr>
          <p:cNvPr id="3" name="Content Placeholder 2"/>
          <p:cNvSpPr>
            <a:spLocks noGrp="1"/>
          </p:cNvSpPr>
          <p:nvPr>
            <p:ph idx="1"/>
          </p:nvPr>
        </p:nvSpPr>
        <p:spPr/>
        <p:txBody>
          <a:bodyPr>
            <a:normAutofit/>
          </a:bodyPr>
          <a:lstStyle/>
          <a:p>
            <a:pPr marL="45720" indent="0">
              <a:buNone/>
            </a:pPr>
            <a:r>
              <a:rPr lang="en-US" sz="3600" b="1" dirty="0"/>
              <a:t>Shape</a:t>
            </a:r>
            <a:endParaRPr lang="en-US" sz="2800" b="1" dirty="0"/>
          </a:p>
          <a:p>
            <a:r>
              <a:rPr lang="en-US" sz="2800" b="1" dirty="0">
                <a:solidFill>
                  <a:srgbClr val="FF0066"/>
                </a:solidFill>
              </a:rPr>
              <a:t>Cocci</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 spherical</a:t>
            </a:r>
          </a:p>
          <a:p>
            <a:r>
              <a:rPr lang="en-US" sz="2800" b="1" dirty="0" err="1">
                <a:solidFill>
                  <a:srgbClr val="FF0066"/>
                </a:solidFill>
              </a:rPr>
              <a:t>Spirilla</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or spirochete – spiral</a:t>
            </a:r>
          </a:p>
          <a:p>
            <a:r>
              <a:rPr lang="en-US" sz="2800" b="1" dirty="0">
                <a:solidFill>
                  <a:srgbClr val="FF0066"/>
                </a:solidFill>
              </a:rPr>
              <a:t>Bacilli</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 rod</a:t>
            </a:r>
          </a:p>
          <a:p>
            <a:pPr marL="45720" indent="0">
              <a:buNone/>
            </a:pPr>
            <a:r>
              <a:rPr lang="en-US" sz="3200" b="1" dirty="0"/>
              <a:t>Organization</a:t>
            </a:r>
            <a:endParaRPr lang="en-US" sz="2800" b="1" dirty="0"/>
          </a:p>
          <a:p>
            <a:r>
              <a:rPr lang="en-US" sz="2800" b="1" dirty="0" err="1">
                <a:solidFill>
                  <a:srgbClr val="FF0066"/>
                </a:solidFill>
              </a:rPr>
              <a:t>Staphylo</a:t>
            </a:r>
            <a:r>
              <a:rPr lang="en-US"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600" dirty="0"/>
              <a:t>- cluster</a:t>
            </a:r>
          </a:p>
          <a:p>
            <a:r>
              <a:rPr lang="en-US" sz="2800" b="1" dirty="0" err="1">
                <a:solidFill>
                  <a:srgbClr val="FF0066"/>
                </a:solidFill>
              </a:rPr>
              <a:t>Strepto</a:t>
            </a:r>
            <a:r>
              <a:rPr lang="en-US"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600" dirty="0"/>
              <a:t>- chains</a:t>
            </a:r>
          </a:p>
          <a:p>
            <a:endParaRPr lang="en-US" sz="2800" dirty="0"/>
          </a:p>
        </p:txBody>
      </p:sp>
      <p:sp>
        <p:nvSpPr>
          <p:cNvPr id="12" name="Rounded Rectangle 2"/>
          <p:cNvSpPr>
            <a:spLocks noChangeArrowheads="1"/>
          </p:cNvSpPr>
          <p:nvPr/>
        </p:nvSpPr>
        <p:spPr bwMode="auto">
          <a:xfrm>
            <a:off x="7837697" y="3137068"/>
            <a:ext cx="2144713" cy="377825"/>
          </a:xfrm>
          <a:prstGeom prst="roundRect">
            <a:avLst>
              <a:gd name="adj" fmla="val 16667"/>
            </a:avLst>
          </a:prstGeom>
          <a:solidFill>
            <a:srgbClr val="0072BC">
              <a:alpha val="50195"/>
            </a:srgbClr>
          </a:solidFill>
          <a:ln w="28575">
            <a:solidFill>
              <a:srgbClr val="0072BC"/>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800">
                <a:solidFill>
                  <a:srgbClr val="F8F8F8"/>
                </a:solidFill>
                <a:cs typeface="Arial" panose="020B0604020202020204" pitchFamily="34" charset="0"/>
              </a:rPr>
              <a:t>Bacilli</a:t>
            </a:r>
            <a:endParaRPr lang="en-US" altLang="en-US" sz="1800" i="1">
              <a:solidFill>
                <a:srgbClr val="F8F8F8"/>
              </a:solidFill>
              <a:cs typeface="Arial" panose="020B0604020202020204" pitchFamily="34" charset="0"/>
            </a:endParaRPr>
          </a:p>
        </p:txBody>
      </p:sp>
      <p:sp>
        <p:nvSpPr>
          <p:cNvPr id="13" name="Rounded Rectangle 2"/>
          <p:cNvSpPr>
            <a:spLocks noChangeArrowheads="1"/>
          </p:cNvSpPr>
          <p:nvPr/>
        </p:nvSpPr>
        <p:spPr bwMode="auto">
          <a:xfrm>
            <a:off x="6531978" y="5944436"/>
            <a:ext cx="2371725" cy="377825"/>
          </a:xfrm>
          <a:prstGeom prst="roundRect">
            <a:avLst>
              <a:gd name="adj" fmla="val 16667"/>
            </a:avLst>
          </a:prstGeom>
          <a:solidFill>
            <a:srgbClr val="0072BC">
              <a:alpha val="50195"/>
            </a:srgbClr>
          </a:solidFill>
          <a:ln w="28575">
            <a:solidFill>
              <a:srgbClr val="0072BC"/>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800">
                <a:solidFill>
                  <a:srgbClr val="F8F8F8"/>
                </a:solidFill>
                <a:cs typeface="Arial" panose="020B0604020202020204" pitchFamily="34" charset="0"/>
              </a:rPr>
              <a:t>Cocci</a:t>
            </a:r>
            <a:endParaRPr lang="en-US" altLang="en-US" sz="1800" i="1">
              <a:solidFill>
                <a:srgbClr val="F8F8F8"/>
              </a:solidFill>
              <a:cs typeface="Arial" panose="020B0604020202020204" pitchFamily="34" charset="0"/>
            </a:endParaRPr>
          </a:p>
        </p:txBody>
      </p:sp>
      <p:sp>
        <p:nvSpPr>
          <p:cNvPr id="14" name="Rounded Rectangle 2"/>
          <p:cNvSpPr>
            <a:spLocks noChangeArrowheads="1"/>
          </p:cNvSpPr>
          <p:nvPr/>
        </p:nvSpPr>
        <p:spPr bwMode="auto">
          <a:xfrm>
            <a:off x="9606966" y="5944436"/>
            <a:ext cx="2135187" cy="377825"/>
          </a:xfrm>
          <a:prstGeom prst="roundRect">
            <a:avLst>
              <a:gd name="adj" fmla="val 16667"/>
            </a:avLst>
          </a:prstGeom>
          <a:solidFill>
            <a:srgbClr val="0072BC">
              <a:alpha val="50195"/>
            </a:srgbClr>
          </a:solidFill>
          <a:ln w="28575">
            <a:solidFill>
              <a:srgbClr val="0072BC"/>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800">
                <a:solidFill>
                  <a:srgbClr val="F8F8F8"/>
                </a:solidFill>
                <a:cs typeface="Arial" panose="020B0604020202020204" pitchFamily="34" charset="0"/>
              </a:rPr>
              <a:t>Spirilla</a:t>
            </a:r>
            <a:endParaRPr lang="en-US" altLang="en-US" sz="1800" i="1">
              <a:solidFill>
                <a:srgbClr val="F8F8F8"/>
              </a:solidFill>
              <a:cs typeface="Arial" panose="020B0604020202020204" pitchFamily="34" charset="0"/>
            </a:endParaRPr>
          </a:p>
        </p:txBody>
      </p:sp>
      <p:pic>
        <p:nvPicPr>
          <p:cNvPr id="7" name="Picture 6"/>
          <p:cNvPicPr>
            <a:picLocks noChangeAspect="1"/>
          </p:cNvPicPr>
          <p:nvPr/>
        </p:nvPicPr>
        <p:blipFill>
          <a:blip r:embed="rId3" cstate="print">
            <a:extLst/>
          </a:blip>
          <a:stretch>
            <a:fillRect/>
          </a:stretch>
        </p:blipFill>
        <p:spPr bwMode="auto">
          <a:xfrm>
            <a:off x="7839285" y="1310309"/>
            <a:ext cx="2128836" cy="18247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p:cNvPicPr>
            <a:picLocks noChangeAspect="1"/>
          </p:cNvPicPr>
          <p:nvPr/>
        </p:nvPicPr>
        <p:blipFill>
          <a:blip r:embed="rId4" cstate="print">
            <a:extLst/>
          </a:blip>
          <a:stretch>
            <a:fillRect/>
          </a:stretch>
        </p:blipFill>
        <p:spPr bwMode="auto">
          <a:xfrm>
            <a:off x="6531978" y="4116872"/>
            <a:ext cx="2346324" cy="18263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8"/>
          <p:cNvPicPr>
            <a:picLocks noChangeAspect="1"/>
          </p:cNvPicPr>
          <p:nvPr/>
        </p:nvPicPr>
        <p:blipFill>
          <a:blip r:embed="rId5" cstate="print">
            <a:extLst/>
          </a:blip>
          <a:stretch>
            <a:fillRect/>
          </a:stretch>
        </p:blipFill>
        <p:spPr bwMode="auto">
          <a:xfrm>
            <a:off x="9617284" y="4115636"/>
            <a:ext cx="2095500" cy="18287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8923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Means of Movement</a:t>
            </a:r>
            <a:endParaRPr lang="en-US" dirty="0"/>
          </a:p>
        </p:txBody>
      </p:sp>
      <p:sp>
        <p:nvSpPr>
          <p:cNvPr id="3" name="Content Placeholder 2"/>
          <p:cNvSpPr>
            <a:spLocks noGrp="1"/>
          </p:cNvSpPr>
          <p:nvPr>
            <p:ph idx="1"/>
          </p:nvPr>
        </p:nvSpPr>
        <p:spPr>
          <a:xfrm>
            <a:off x="689812" y="1684421"/>
            <a:ext cx="10326060" cy="4411579"/>
          </a:xfrm>
        </p:spPr>
        <p:txBody>
          <a:bodyPr/>
          <a:lstStyle/>
          <a:p>
            <a:r>
              <a:rPr lang="en-US" sz="2800" dirty="0"/>
              <a:t>Use of </a:t>
            </a:r>
            <a:r>
              <a:rPr lang="en-US" sz="2800" b="1" dirty="0">
                <a:solidFill>
                  <a:srgbClr val="FF0066"/>
                </a:solidFill>
              </a:rPr>
              <a:t>flagella</a:t>
            </a:r>
          </a:p>
          <a:p>
            <a:r>
              <a:rPr lang="en-US" sz="2800" dirty="0"/>
              <a:t>Static (use of pili)</a:t>
            </a:r>
          </a:p>
          <a:p>
            <a:r>
              <a:rPr lang="en-US" sz="2800" dirty="0"/>
              <a:t>Sliding on secretions</a:t>
            </a:r>
          </a:p>
          <a:p>
            <a:r>
              <a:rPr lang="en-US" sz="2800" dirty="0"/>
              <a:t>Spiraling movement</a:t>
            </a:r>
          </a:p>
          <a:p>
            <a:endParaRPr lang="en-US" dirty="0"/>
          </a:p>
        </p:txBody>
      </p:sp>
      <p:pic>
        <p:nvPicPr>
          <p:cNvPr id="4" name="Picture 2" descr="http://www.astronomynotes.com/science-religion/NormLevan/300px-Flagella.png"/>
          <p:cNvPicPr>
            <a:picLocks noChangeAspect="1" noChangeArrowheads="1"/>
          </p:cNvPicPr>
          <p:nvPr/>
        </p:nvPicPr>
        <p:blipFill>
          <a:blip r:embed="rId2" cstate="print"/>
          <a:srcRect/>
          <a:stretch>
            <a:fillRect/>
          </a:stretch>
        </p:blipFill>
        <p:spPr bwMode="auto">
          <a:xfrm>
            <a:off x="6979920" y="1359618"/>
            <a:ext cx="2857500" cy="3362325"/>
          </a:xfrm>
          <a:prstGeom prst="rect">
            <a:avLst/>
          </a:prstGeom>
          <a:noFill/>
        </p:spPr>
      </p:pic>
      <p:pic>
        <p:nvPicPr>
          <p:cNvPr id="5" name="Picture 4" descr="http://bp3.blogger.com/_gtdHupTjq2g/R1J0-SGu_hI/AAAAAAAAAOc/9qbHr2YnNz4/s320/salmonella+smile.jpg"/>
          <p:cNvPicPr>
            <a:picLocks noChangeAspect="1" noChangeArrowheads="1"/>
          </p:cNvPicPr>
          <p:nvPr/>
        </p:nvPicPr>
        <p:blipFill>
          <a:blip r:embed="rId3" cstate="print"/>
          <a:srcRect/>
          <a:stretch>
            <a:fillRect/>
          </a:stretch>
        </p:blipFill>
        <p:spPr bwMode="auto">
          <a:xfrm>
            <a:off x="2861310" y="3890210"/>
            <a:ext cx="2400300" cy="2343150"/>
          </a:xfrm>
          <a:prstGeom prst="rect">
            <a:avLst/>
          </a:prstGeom>
          <a:noFill/>
        </p:spPr>
      </p:pic>
    </p:spTree>
    <p:extLst>
      <p:ext uri="{BB962C8B-B14F-4D97-AF65-F5344CB8AC3E}">
        <p14:creationId xmlns:p14="http://schemas.microsoft.com/office/powerpoint/2010/main" val="4176864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Bacteria are classified by the gram test</a:t>
            </a:r>
            <a:endParaRPr lang="en-US" dirty="0"/>
          </a:p>
        </p:txBody>
      </p:sp>
      <p:sp>
        <p:nvSpPr>
          <p:cNvPr id="3" name="Content Placeholder 2"/>
          <p:cNvSpPr>
            <a:spLocks noGrp="1"/>
          </p:cNvSpPr>
          <p:nvPr>
            <p:ph idx="1"/>
          </p:nvPr>
        </p:nvSpPr>
        <p:spPr>
          <a:xfrm>
            <a:off x="811451" y="1636295"/>
            <a:ext cx="10538618" cy="4716379"/>
          </a:xfrm>
        </p:spPr>
        <p:txBody>
          <a:bodyPr>
            <a:noAutofit/>
          </a:bodyPr>
          <a:lstStyle/>
          <a:p>
            <a:r>
              <a:rPr lang="en-US" sz="2800" b="1" dirty="0">
                <a:solidFill>
                  <a:srgbClr val="FF0066"/>
                </a:solidFill>
              </a:rPr>
              <a:t>Gram Test</a:t>
            </a:r>
            <a:r>
              <a:rPr lang="en-US" sz="2400" dirty="0"/>
              <a:t>: A technique to stain cell walls of bacteria</a:t>
            </a:r>
          </a:p>
          <a:p>
            <a:r>
              <a:rPr lang="en-US" sz="2800" b="1" dirty="0">
                <a:solidFill>
                  <a:srgbClr val="FF0066"/>
                </a:solidFill>
              </a:rPr>
              <a:t>Gram Positive </a:t>
            </a:r>
          </a:p>
          <a:p>
            <a:pPr lvl="1"/>
            <a:r>
              <a:rPr lang="en-US" sz="2400" dirty="0"/>
              <a:t>Purple</a:t>
            </a:r>
          </a:p>
          <a:p>
            <a:pPr lvl="1"/>
            <a:r>
              <a:rPr lang="en-US" sz="2400" dirty="0">
                <a:solidFill>
                  <a:schemeClr val="accent3"/>
                </a:solidFill>
              </a:rPr>
              <a:t>Peptidoglycan </a:t>
            </a:r>
            <a:r>
              <a:rPr lang="en-US" sz="2400" u="sng" dirty="0">
                <a:solidFill>
                  <a:schemeClr val="accent3"/>
                </a:solidFill>
              </a:rPr>
              <a:t>present</a:t>
            </a:r>
          </a:p>
          <a:p>
            <a:pPr lvl="1"/>
            <a:r>
              <a:rPr lang="en-US" sz="2400" dirty="0"/>
              <a:t>Generally eubacteria</a:t>
            </a:r>
          </a:p>
          <a:p>
            <a:r>
              <a:rPr lang="en-US" sz="2800" b="1" dirty="0">
                <a:solidFill>
                  <a:srgbClr val="FF0066"/>
                </a:solidFill>
              </a:rPr>
              <a:t>Gram Negative</a:t>
            </a:r>
          </a:p>
          <a:p>
            <a:pPr lvl="1"/>
            <a:r>
              <a:rPr lang="en-US" sz="2400" dirty="0"/>
              <a:t>Pink</a:t>
            </a:r>
          </a:p>
          <a:p>
            <a:pPr lvl="1"/>
            <a:r>
              <a:rPr lang="en-US" sz="2400" dirty="0"/>
              <a:t>Peptidoglycan absent</a:t>
            </a:r>
          </a:p>
          <a:p>
            <a:pPr lvl="1"/>
            <a:r>
              <a:rPr lang="en-US" sz="2400" dirty="0"/>
              <a:t>Generally </a:t>
            </a:r>
            <a:r>
              <a:rPr lang="en-US" sz="2400" dirty="0" err="1"/>
              <a:t>archeabacteria</a:t>
            </a:r>
            <a:endParaRPr lang="en-US" sz="2400" dirty="0"/>
          </a:p>
        </p:txBody>
      </p:sp>
      <p:pic>
        <p:nvPicPr>
          <p:cNvPr id="4" name="Picture 4" descr="http://www.nmpdr.org/FIG/wiki/pub/FIG/GramStain/300px-Gram_Stain_Anthrax.jpg"/>
          <p:cNvPicPr>
            <a:picLocks noChangeAspect="1" noChangeArrowheads="1"/>
          </p:cNvPicPr>
          <p:nvPr/>
        </p:nvPicPr>
        <p:blipFill>
          <a:blip r:embed="rId2" cstate="print"/>
          <a:srcRect/>
          <a:stretch>
            <a:fillRect/>
          </a:stretch>
        </p:blipFill>
        <p:spPr bwMode="auto">
          <a:xfrm>
            <a:off x="6019800" y="2590800"/>
            <a:ext cx="2857500" cy="3048000"/>
          </a:xfrm>
          <a:prstGeom prst="rect">
            <a:avLst/>
          </a:prstGeom>
          <a:noFill/>
        </p:spPr>
      </p:pic>
    </p:spTree>
    <p:extLst>
      <p:ext uri="{BB962C8B-B14F-4D97-AF65-F5344CB8AC3E}">
        <p14:creationId xmlns:p14="http://schemas.microsoft.com/office/powerpoint/2010/main" val="884319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Energy Capture by Prokaryotes</a:t>
            </a:r>
          </a:p>
        </p:txBody>
      </p:sp>
      <p:pic>
        <p:nvPicPr>
          <p:cNvPr id="19460"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86560" y="852171"/>
            <a:ext cx="8920480" cy="5657897"/>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1686560" y="3805896"/>
            <a:ext cx="5648960" cy="72546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defRPr/>
            </a:pPr>
            <a:endParaRPr lang="en-US" sz="1200" dirty="0">
              <a:solidFill>
                <a:schemeClr val="tx2"/>
              </a:solidFill>
            </a:endParaRPr>
          </a:p>
        </p:txBody>
      </p:sp>
      <p:sp>
        <p:nvSpPr>
          <p:cNvPr id="3" name="Rectangle 2"/>
          <p:cNvSpPr/>
          <p:nvPr/>
        </p:nvSpPr>
        <p:spPr>
          <a:xfrm>
            <a:off x="1686560" y="1541124"/>
            <a:ext cx="1584960" cy="332785"/>
          </a:xfrm>
          <a:prstGeom prst="rect">
            <a:avLst/>
          </a:prstGeom>
          <a:solidFill>
            <a:srgbClr val="FF0066">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686560" y="2752353"/>
            <a:ext cx="1889760" cy="397247"/>
          </a:xfrm>
          <a:prstGeom prst="rect">
            <a:avLst/>
          </a:prstGeom>
          <a:solidFill>
            <a:srgbClr val="FF0066">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86560" y="3806168"/>
            <a:ext cx="1737360" cy="379752"/>
          </a:xfrm>
          <a:prstGeom prst="rect">
            <a:avLst/>
          </a:prstGeom>
          <a:solidFill>
            <a:srgbClr val="FF0066">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757680" y="4579961"/>
            <a:ext cx="1737360" cy="388541"/>
          </a:xfrm>
          <a:prstGeom prst="rect">
            <a:avLst/>
          </a:prstGeom>
          <a:solidFill>
            <a:srgbClr val="FF0066">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70019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Quick Quiz</a:t>
            </a:r>
          </a:p>
        </p:txBody>
      </p:sp>
      <p:sp>
        <p:nvSpPr>
          <p:cNvPr id="3" name="Content Placeholder 2"/>
          <p:cNvSpPr>
            <a:spLocks noGrp="1"/>
          </p:cNvSpPr>
          <p:nvPr>
            <p:ph idx="1"/>
          </p:nvPr>
        </p:nvSpPr>
        <p:spPr>
          <a:xfrm>
            <a:off x="1143000" y="2057400"/>
            <a:ext cx="10175240" cy="4038600"/>
          </a:xfrm>
        </p:spPr>
        <p:txBody>
          <a:bodyPr/>
          <a:lstStyle/>
          <a:p>
            <a:r>
              <a:rPr lang="en-US" dirty="0"/>
              <a:t>List 3 ways scientists categorize bacteria.</a:t>
            </a:r>
          </a:p>
          <a:p>
            <a:r>
              <a:rPr lang="en-US" dirty="0"/>
              <a:t>What is a photoautotroph?</a:t>
            </a:r>
          </a:p>
          <a:p>
            <a:r>
              <a:rPr lang="en-US" dirty="0"/>
              <a:t>Which would refer to a cluster of spherically shaped cells?</a:t>
            </a:r>
          </a:p>
          <a:p>
            <a:pPr marL="45720" indent="0">
              <a:buNone/>
            </a:pPr>
            <a:r>
              <a:rPr lang="en-US" dirty="0" err="1"/>
              <a:t>Staphylobacillis</a:t>
            </a:r>
            <a:r>
              <a:rPr lang="en-US" dirty="0"/>
              <a:t>	</a:t>
            </a:r>
            <a:r>
              <a:rPr lang="en-US" dirty="0" err="1"/>
              <a:t>streptospirillum</a:t>
            </a:r>
            <a:r>
              <a:rPr lang="en-US" dirty="0"/>
              <a:t>		staphylococcus		streptococcus</a:t>
            </a:r>
          </a:p>
          <a:p>
            <a:r>
              <a:rPr lang="en-US" dirty="0"/>
              <a:t>What is peptidoglycan? How is it used to classify bacteria?</a:t>
            </a:r>
          </a:p>
          <a:p>
            <a:endParaRPr lang="en-US" dirty="0"/>
          </a:p>
        </p:txBody>
      </p:sp>
    </p:spTree>
    <p:extLst>
      <p:ext uri="{BB962C8B-B14F-4D97-AF65-F5344CB8AC3E}">
        <p14:creationId xmlns:p14="http://schemas.microsoft.com/office/powerpoint/2010/main" val="2703080739"/>
      </p:ext>
    </p:extLst>
  </p:cSld>
  <p:clrMapOvr>
    <a:masterClrMapping/>
  </p:clrMapOvr>
</p:sld>
</file>

<file path=ppt/theme/theme1.xml><?xml version="1.0" encoding="utf-8"?>
<a:theme xmlns:a="http://schemas.openxmlformats.org/drawingml/2006/main" name="Basis">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TM03457444[[fn=Basis]]</Template>
  <TotalTime>25527</TotalTime>
  <Words>4133</Words>
  <Application>Microsoft Office PowerPoint</Application>
  <PresentationFormat>Widescreen</PresentationFormat>
  <Paragraphs>362</Paragraphs>
  <Slides>28</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ＭＳ ゴシック</vt:lpstr>
      <vt:lpstr>MS PGothic</vt:lpstr>
      <vt:lpstr>游ゴシック</vt:lpstr>
      <vt:lpstr>Arial</vt:lpstr>
      <vt:lpstr>Calibri</vt:lpstr>
      <vt:lpstr>Corbel</vt:lpstr>
      <vt:lpstr>Wingdings</vt:lpstr>
      <vt:lpstr>ヒラギノ角ゴ Pro W3</vt:lpstr>
      <vt:lpstr>Basis</vt:lpstr>
      <vt:lpstr>Prokaryotes</vt:lpstr>
      <vt:lpstr>Prokaryotes</vt:lpstr>
      <vt:lpstr>Typical Bacterial Structure</vt:lpstr>
      <vt:lpstr>The two kingdoms of prokaryotes</vt:lpstr>
      <vt:lpstr>Shape and Organization</vt:lpstr>
      <vt:lpstr>Means of Movement</vt:lpstr>
      <vt:lpstr>Bacteria are classified by the gram test</vt:lpstr>
      <vt:lpstr>Energy Capture by Prokaryotes</vt:lpstr>
      <vt:lpstr>Quick Quiz</vt:lpstr>
      <vt:lpstr>Bacterial Reproduction</vt:lpstr>
      <vt:lpstr>Bacteria can exchange DNA</vt:lpstr>
      <vt:lpstr>Decomposers</vt:lpstr>
      <vt:lpstr>Producers</vt:lpstr>
      <vt:lpstr>Nitrogen Fixers</vt:lpstr>
      <vt:lpstr>Quick Quiz</vt:lpstr>
      <vt:lpstr>Immunity and Disease</vt:lpstr>
      <vt:lpstr>Essential Questions</vt:lpstr>
      <vt:lpstr>Causes of Infectious Disease</vt:lpstr>
      <vt:lpstr>Lines of Defense (Non-specific)</vt:lpstr>
      <vt:lpstr>The Inflammatory Response</vt:lpstr>
      <vt:lpstr>Specific Defenses</vt:lpstr>
      <vt:lpstr>Human Bacterial Diseases</vt:lpstr>
      <vt:lpstr>Controlling Bacteria</vt:lpstr>
      <vt:lpstr>Ways to prevent bacterial Disease</vt:lpstr>
      <vt:lpstr>Antibiotic resistance</vt:lpstr>
      <vt:lpstr>Human Viral Diseases</vt:lpstr>
      <vt:lpstr>Preventing and Treating Viral Diseases</vt:lpstr>
      <vt:lpstr>History of Microbiology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dc:title>
  <dc:creator>STONE, ALISON</dc:creator>
  <cp:lastModifiedBy>VAN ELLIS, MARY</cp:lastModifiedBy>
  <cp:revision>66</cp:revision>
  <cp:lastPrinted>2018-01-22T10:22:59Z</cp:lastPrinted>
  <dcterms:created xsi:type="dcterms:W3CDTF">2017-06-20T12:37:19Z</dcterms:created>
  <dcterms:modified xsi:type="dcterms:W3CDTF">2018-01-22T10:37:14Z</dcterms:modified>
</cp:coreProperties>
</file>